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handoutMasterIdLst>
    <p:handoutMasterId r:id="rId20"/>
  </p:handoutMasterIdLst>
  <p:sldIdLst>
    <p:sldId id="458" r:id="rId3"/>
    <p:sldId id="350" r:id="rId4"/>
    <p:sldId id="387" r:id="rId5"/>
    <p:sldId id="389" r:id="rId6"/>
    <p:sldId id="404" r:id="rId7"/>
    <p:sldId id="448" r:id="rId8"/>
    <p:sldId id="391" r:id="rId9"/>
    <p:sldId id="471" r:id="rId10"/>
    <p:sldId id="478" r:id="rId11"/>
    <p:sldId id="472" r:id="rId12"/>
    <p:sldId id="473" r:id="rId13"/>
    <p:sldId id="474" r:id="rId14"/>
    <p:sldId id="475" r:id="rId15"/>
    <p:sldId id="476" r:id="rId16"/>
    <p:sldId id="477" r:id="rId17"/>
    <p:sldId id="469" r:id="rId18"/>
  </p:sldIdLst>
  <p:sldSz cx="9144000" cy="6858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33CC"/>
    <a:srgbClr val="FFFFFF"/>
    <a:srgbClr val="FFFF99"/>
    <a:srgbClr val="00FF00"/>
    <a:srgbClr val="F20ED1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65" d="100"/>
          <a:sy n="65" d="100"/>
        </p:scale>
        <p:origin x="72" y="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71800" cy="465322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322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fld id="{B4443705-459F-46A5-AF62-E138E9D5597D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47058"/>
            <a:ext cx="2971800" cy="465321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7058"/>
            <a:ext cx="2971800" cy="465321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BDEE6F16-01FC-4583-9FD0-397B3E07B5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7359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71800" cy="465693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2"/>
            <a:ext cx="2971800" cy="465693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fld id="{89680605-C292-4455-978A-F247183DFD52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0138" y="698500"/>
            <a:ext cx="4657725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424087"/>
            <a:ext cx="5486400" cy="4191239"/>
          </a:xfrm>
          <a:prstGeom prst="rect">
            <a:avLst/>
          </a:prstGeom>
        </p:spPr>
        <p:txBody>
          <a:bodyPr vert="horz" lIns="91427" tIns="45714" rIns="91427" bIns="4571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46556"/>
            <a:ext cx="2971800" cy="465693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6556"/>
            <a:ext cx="2971800" cy="465693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F513C017-3669-4B24-92A6-3BDA8C3888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286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3C017-3669-4B24-92A6-3BDA8C38883A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160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1200" dirty="0" smtClean="0">
                <a:latin typeface="Myanmar3" pitchFamily="18" charset="0"/>
              </a:rPr>
              <a:t>This is the material cost for 11 kV system, this is the cost for 66</a:t>
            </a:r>
            <a:r>
              <a:rPr lang="en-US" sz="1200" baseline="0" dirty="0" smtClean="0">
                <a:latin typeface="Myanmar3" pitchFamily="18" charset="0"/>
              </a:rPr>
              <a:t> -33 kV </a:t>
            </a:r>
            <a:r>
              <a:rPr lang="en-US" sz="1200" baseline="0" dirty="0" err="1" smtClean="0">
                <a:latin typeface="Myanmar3" pitchFamily="18" charset="0"/>
              </a:rPr>
              <a:t>system,this</a:t>
            </a:r>
            <a:r>
              <a:rPr lang="en-US" sz="1200" baseline="0" dirty="0" smtClean="0">
                <a:latin typeface="Myanmar3" pitchFamily="18" charset="0"/>
              </a:rPr>
              <a:t> is the contingency amount. </a:t>
            </a:r>
            <a:endParaRPr lang="en-US" sz="1200" dirty="0" smtClean="0">
              <a:latin typeface="Myanmar3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1200" dirty="0" smtClean="0">
                <a:latin typeface="Myanmar3" pitchFamily="18" charset="0"/>
              </a:rPr>
              <a:t>Here, We have to consider ,the Extra amount  USD  60.6 million what will we do .Is it to spend on Extreme poor rural communities for </a:t>
            </a:r>
          </a:p>
          <a:p>
            <a:r>
              <a:rPr lang="en-US" sz="1200" dirty="0" smtClean="0">
                <a:latin typeface="Myanmar3" pitchFamily="18" charset="0"/>
              </a:rPr>
              <a:t>    Electrification</a:t>
            </a:r>
            <a:r>
              <a:rPr lang="en-US" sz="1200" baseline="0" dirty="0" smtClean="0">
                <a:latin typeface="Myanmar3" pitchFamily="18" charset="0"/>
              </a:rPr>
              <a:t> or something like that.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sz="1200" dirty="0" smtClean="0">
                <a:latin typeface="Myanmar3" pitchFamily="18" charset="0"/>
                <a:ea typeface="Calibri" pitchFamily="34" charset="0"/>
                <a:cs typeface="Times New Roman" pitchFamily="18" charset="0"/>
              </a:rPr>
              <a:t>    Construction cost for 11 kV will be financed by Central government budget and total cost for 400 V system will be financed by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Myanmar3" pitchFamily="18" charset="0"/>
                <a:ea typeface="Calibri" pitchFamily="34" charset="0"/>
                <a:cs typeface="Times New Roman" pitchFamily="18" charset="0"/>
              </a:rPr>
              <a:t>    Local Government budget.</a:t>
            </a:r>
          </a:p>
          <a:p>
            <a:endParaRPr lang="en-US" sz="1200" dirty="0" smtClean="0">
              <a:latin typeface="Myanmar3" pitchFamily="18" charset="0"/>
            </a:endParaRPr>
          </a:p>
          <a:p>
            <a:r>
              <a:rPr lang="en-US" sz="1200" dirty="0" smtClean="0">
                <a:latin typeface="Myanmar3" pitchFamily="18" charset="0"/>
              </a:rPr>
              <a:t>After that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1200" dirty="0" smtClean="0">
                <a:latin typeface="Myanmar3" pitchFamily="18" charset="0"/>
                <a:ea typeface="Calibri" pitchFamily="34" charset="0"/>
                <a:cs typeface="Times New Roman" pitchFamily="18" charset="0"/>
              </a:rPr>
              <a:t>Firstly, shall we consider about the amount for 11 kV  materials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Myanmar3" pitchFamily="18" charset="0"/>
                <a:ea typeface="Calibri" pitchFamily="34" charset="0"/>
                <a:cs typeface="Times New Roman" pitchFamily="18" charset="0"/>
              </a:rPr>
              <a:t>    that is 164.3 mil USD out of 310 mil USD and we are going to bid for that portion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3C017-3669-4B24-92A6-3BDA8C38883A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081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slide is draft procurement Plan for 11 kV material</a:t>
            </a:r>
            <a:r>
              <a:rPr lang="en-US" baseline="0" dirty="0" smtClean="0"/>
              <a:t>s using USD 164 million .</a:t>
            </a:r>
          </a:p>
          <a:p>
            <a:r>
              <a:rPr lang="en-US" baseline="0" dirty="0" smtClean="0"/>
              <a:t>We separated the group that is </a:t>
            </a:r>
            <a:r>
              <a:rPr lang="en-US" baseline="0" dirty="0" err="1" smtClean="0"/>
              <a:t>transformer,Poles,ACSR</a:t>
            </a:r>
            <a:r>
              <a:rPr lang="en-US" baseline="0" dirty="0" smtClean="0"/>
              <a:t> ,11 kV insulator, and others accessories</a:t>
            </a:r>
          </a:p>
          <a:p>
            <a:r>
              <a:rPr lang="en-US" baseline="0" dirty="0" smtClean="0"/>
              <a:t>According to the schedule and internal procedure I hope that we can sign the first contract at march twenty sixteen.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3C017-3669-4B24-92A6-3BDA8C38883A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344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 is the defining the contract package to bid the transformer.</a:t>
            </a:r>
          </a:p>
          <a:p>
            <a:r>
              <a:rPr lang="en-US" dirty="0" smtClean="0"/>
              <a:t>We</a:t>
            </a:r>
            <a:r>
              <a:rPr lang="en-US" baseline="0" dirty="0" smtClean="0"/>
              <a:t> will transport to the every district PMO office.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Myanmar3" pitchFamily="18" charset="0"/>
              </a:rPr>
              <a:t>We Already Plan for site location which will be transported.</a:t>
            </a:r>
          </a:p>
          <a:p>
            <a:endParaRPr lang="en-US" baseline="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3C017-3669-4B24-92A6-3BDA8C38883A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804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for the Concrete pole package.</a:t>
            </a:r>
          </a:p>
          <a:p>
            <a:r>
              <a:rPr lang="en-US" dirty="0" smtClean="0"/>
              <a:t>There are 13 package.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3C017-3669-4B24-92A6-3BDA8C38883A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420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for the ACSR</a:t>
            </a:r>
            <a:r>
              <a:rPr lang="en-US" baseline="0" dirty="0" smtClean="0"/>
              <a:t> Package </a:t>
            </a:r>
          </a:p>
          <a:p>
            <a:r>
              <a:rPr lang="en-US" baseline="0" dirty="0" smtClean="0"/>
              <a:t>There are 11 packages.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3C017-3669-4B24-92A6-3BDA8C38883A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1345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is defining the 11 kV insulator Packages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3C017-3669-4B24-92A6-3BDA8C38883A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295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is for the others accessories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3C017-3669-4B24-92A6-3BDA8C38883A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8873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thank you</a:t>
            </a:r>
            <a:r>
              <a:rPr lang="en-US" baseline="0" dirty="0" smtClean="0"/>
              <a:t> so much for all attendees </a:t>
            </a:r>
          </a:p>
          <a:p>
            <a:r>
              <a:rPr lang="en-US" baseline="0" dirty="0" smtClean="0"/>
              <a:t>I hope that Our PMO office can do the best support  for electrification to 7.2 million of people 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3C017-3669-4B24-92A6-3BDA8C38883A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537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FE9BC-A818-403B-8F2D-76F9B539AE6E}" type="datetime1">
              <a:rPr lang="en-US" smtClean="0"/>
              <a:pPr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9E36-76BA-4DC6-B928-1CF97AC32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07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F9C6-EE7F-4839-951E-2096D7DDF325}" type="datetime1">
              <a:rPr lang="en-US" smtClean="0"/>
              <a:pPr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9E36-76BA-4DC6-B928-1CF97AC32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31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2CA2A-D8AC-450C-BA15-AD078B5D2D07}" type="datetime1">
              <a:rPr lang="en-US" smtClean="0"/>
              <a:pPr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9E36-76BA-4DC6-B928-1CF97AC32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486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72749-CCAC-49D8-B041-FEE503F4FF13}" type="datetimeFigureOut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12/8/2015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41D7-9A86-4F90-9EE5-E6D450B690C4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72749-CCAC-49D8-B041-FEE503F4FF13}" type="datetimeFigureOut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12/8/2015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41D7-9A86-4F90-9EE5-E6D450B690C4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72749-CCAC-49D8-B041-FEE503F4FF13}" type="datetimeFigureOut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12/8/2015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41D7-9A86-4F90-9EE5-E6D450B690C4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72749-CCAC-49D8-B041-FEE503F4FF13}" type="datetimeFigureOut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12/8/2015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41D7-9A86-4F90-9EE5-E6D450B690C4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72749-CCAC-49D8-B041-FEE503F4FF13}" type="datetimeFigureOut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12/8/2015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41D7-9A86-4F90-9EE5-E6D450B690C4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72749-CCAC-49D8-B041-FEE503F4FF13}" type="datetimeFigureOut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12/8/2015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DB41D7-9A86-4F90-9EE5-E6D450B690C4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72749-CCAC-49D8-B041-FEE503F4FF13}" type="datetimeFigureOut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12/8/2015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41D7-9A86-4F90-9EE5-E6D450B690C4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72749-CCAC-49D8-B041-FEE503F4FF13}" type="datetimeFigureOut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12/8/2015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6DB41D7-9A86-4F90-9EE5-E6D450B690C4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BC87-B732-40BD-9DD1-7EE7649AF729}" type="datetime1">
              <a:rPr lang="en-US" smtClean="0"/>
              <a:pPr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9E36-76BA-4DC6-B928-1CF97AC32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00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0772749-CCAC-49D8-B041-FEE503F4FF13}" type="datetimeFigureOut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12/8/2015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41D7-9A86-4F90-9EE5-E6D450B690C4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72749-CCAC-49D8-B041-FEE503F4FF13}" type="datetimeFigureOut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12/8/2015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41D7-9A86-4F90-9EE5-E6D450B690C4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72749-CCAC-49D8-B041-FEE503F4FF13}" type="datetimeFigureOut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12/8/2015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41D7-9A86-4F90-9EE5-E6D450B690C4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43D3-C947-4828-8061-AD08E968E8FF}" type="datetime1">
              <a:rPr lang="en-US" smtClean="0"/>
              <a:pPr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9E36-76BA-4DC6-B928-1CF97AC32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826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664E-D143-43D1-8543-CE88E8C56A6D}" type="datetime1">
              <a:rPr lang="en-US" smtClean="0"/>
              <a:pPr/>
              <a:t>12/8/2015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9E36-76BA-4DC6-B928-1CF97AC32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0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0E2D2-DE37-42BE-80E2-3892FC42296F}" type="datetime1">
              <a:rPr lang="en-US" smtClean="0"/>
              <a:pPr/>
              <a:t>12/8/2015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9E36-76BA-4DC6-B928-1CF97AC32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45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E858-D6C1-4CB2-9CC1-EAD3C770ED3C}" type="datetime1">
              <a:rPr lang="en-US" smtClean="0"/>
              <a:pPr/>
              <a:t>12/8/2015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9E36-76BA-4DC6-B928-1CF97AC32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56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EDAE8-4577-434B-B94E-F708ECE18693}" type="datetime1">
              <a:rPr lang="en-US" smtClean="0"/>
              <a:pPr/>
              <a:t>12/8/2015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9E36-76BA-4DC6-B928-1CF97AC32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40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00E0-7200-4D8B-B1D6-FE54FDD636DB}" type="datetime1">
              <a:rPr lang="en-US" smtClean="0"/>
              <a:pPr/>
              <a:t>12/8/2015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9E36-76BA-4DC6-B928-1CF97AC32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0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F0CD-C059-4C6B-B2D7-B26007169F76}" type="datetime1">
              <a:rPr lang="en-US" smtClean="0"/>
              <a:pPr/>
              <a:t>12/8/2015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9E36-76BA-4DC6-B928-1CF97AC32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8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78160-8562-4064-B270-ED541DD8FBB1}" type="datetime1">
              <a:rPr lang="en-US" smtClean="0"/>
              <a:pPr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A9E36-76BA-4DC6-B928-1CF97AC32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51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2000">
              <a:srgbClr val="E10401">
                <a:lumMod val="0"/>
                <a:lumOff val="100000"/>
              </a:srgbClr>
            </a:gs>
            <a:gs pos="46000">
              <a:srgbClr val="71DAFF">
                <a:alpha val="0"/>
              </a:srgbClr>
            </a:gs>
            <a:gs pos="95000">
              <a:srgbClr val="00CCFF"/>
            </a:gs>
            <a:gs pos="80000">
              <a:srgbClr val="00B0F0"/>
            </a:gs>
            <a:gs pos="100000">
              <a:schemeClr val="accent5">
                <a:lumMod val="40000"/>
                <a:lumOff val="60000"/>
                <a:alpha val="33000"/>
              </a:schemeClr>
            </a:gs>
            <a:gs pos="100000">
              <a:srgbClr val="4D0808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0772749-CCAC-49D8-B041-FEE503F4FF13}" type="datetimeFigureOut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12/8/2015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6DB41D7-9A86-4F90-9EE5-E6D450B690C4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2000">
              <a:srgbClr val="E10401">
                <a:lumMod val="0"/>
                <a:lumOff val="100000"/>
              </a:srgbClr>
            </a:gs>
            <a:gs pos="46000">
              <a:srgbClr val="71DAFF">
                <a:alpha val="0"/>
              </a:srgbClr>
            </a:gs>
            <a:gs pos="95000">
              <a:srgbClr val="00CCFF"/>
            </a:gs>
            <a:gs pos="80000">
              <a:srgbClr val="00B0F0">
                <a:alpha val="44000"/>
              </a:srgbClr>
            </a:gs>
            <a:gs pos="100000">
              <a:schemeClr val="accent5">
                <a:lumMod val="40000"/>
                <a:lumOff val="60000"/>
                <a:alpha val="33000"/>
              </a:schemeClr>
            </a:gs>
            <a:gs pos="100000">
              <a:srgbClr val="4D0808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9E36-76BA-4DC6-B928-1CF97AC3260B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1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791200"/>
            <a:ext cx="3733800" cy="1066800"/>
          </a:xfrm>
          <a:prstGeom prst="rect">
            <a:avLst/>
          </a:prstGeom>
          <a:gradFill>
            <a:gsLst>
              <a:gs pos="48000">
                <a:srgbClr val="E10401">
                  <a:lumMod val="0"/>
                  <a:lumOff val="100000"/>
                </a:srgbClr>
              </a:gs>
              <a:gs pos="7000">
                <a:srgbClr val="71DAFF">
                  <a:alpha val="0"/>
                </a:srgbClr>
              </a:gs>
              <a:gs pos="82000">
                <a:srgbClr val="00CCFF">
                  <a:alpha val="15000"/>
                </a:srgbClr>
              </a:gs>
            </a:gsLst>
            <a:lin ang="13500000" scaled="0"/>
          </a:gradFill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prstClr val="black"/>
                </a:solidFill>
                <a:latin typeface="Myanmar3" pitchFamily="18" charset="0"/>
                <a:cs typeface="Myanmar3" pitchFamily="18" charset="0"/>
              </a:rPr>
              <a:t>Manufacturer’s Outreach Workshop,</a:t>
            </a:r>
          </a:p>
          <a:p>
            <a:r>
              <a:rPr lang="en-US" sz="1600" b="1" dirty="0" err="1" smtClean="0">
                <a:solidFill>
                  <a:prstClr val="black"/>
                </a:solidFill>
                <a:latin typeface="Myanmar3" pitchFamily="18" charset="0"/>
                <a:cs typeface="Myanmar3" pitchFamily="18" charset="0"/>
              </a:rPr>
              <a:t>Thingaha</a:t>
            </a:r>
            <a:r>
              <a:rPr lang="en-US" sz="1600" b="1" dirty="0" smtClean="0">
                <a:solidFill>
                  <a:prstClr val="black"/>
                </a:solidFill>
                <a:latin typeface="Myanmar3" pitchFamily="18" charset="0"/>
                <a:cs typeface="Myanmar3" pitchFamily="18" charset="0"/>
              </a:rPr>
              <a:t> Hotel, </a:t>
            </a:r>
            <a:r>
              <a:rPr lang="en-US" sz="1600" b="1" dirty="0" err="1" smtClean="0">
                <a:solidFill>
                  <a:prstClr val="black"/>
                </a:solidFill>
                <a:latin typeface="Myanmar3" pitchFamily="18" charset="0"/>
                <a:cs typeface="Myanmar3" pitchFamily="18" charset="0"/>
              </a:rPr>
              <a:t>Naypyitaw</a:t>
            </a:r>
            <a:endParaRPr lang="en-US" sz="1600" b="1" dirty="0" smtClean="0">
              <a:solidFill>
                <a:prstClr val="black"/>
              </a:solidFill>
              <a:latin typeface="Myanmar3" pitchFamily="18" charset="0"/>
              <a:cs typeface="Myanmar3" pitchFamily="18" charset="0"/>
            </a:endParaRPr>
          </a:p>
          <a:p>
            <a:r>
              <a:rPr lang="en-US" sz="1600" b="1" dirty="0" smtClean="0">
                <a:solidFill>
                  <a:prstClr val="black"/>
                </a:solidFill>
                <a:latin typeface="Myanmar3" pitchFamily="18" charset="0"/>
                <a:cs typeface="Myanmar3" pitchFamily="18" charset="0"/>
              </a:rPr>
              <a:t>Myanmar.</a:t>
            </a:r>
          </a:p>
        </p:txBody>
      </p:sp>
      <p:sp>
        <p:nvSpPr>
          <p:cNvPr id="9" name="Rectangle 8"/>
          <p:cNvSpPr/>
          <p:nvPr/>
        </p:nvSpPr>
        <p:spPr>
          <a:xfrm>
            <a:off x="7318500" y="6488668"/>
            <a:ext cx="17107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cs typeface="Myanmar3" pitchFamily="18" charset="0"/>
              </a:rPr>
              <a:t>October 27.2015</a:t>
            </a:r>
            <a:endParaRPr lang="en-U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cs typeface="Myanmar3" pitchFamily="18" charset="0"/>
            </a:endParaRPr>
          </a:p>
        </p:txBody>
      </p:sp>
      <p:pic>
        <p:nvPicPr>
          <p:cNvPr id="15" name="Picture 2" descr="D:\000 electricityact\final corners\MOEP 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7747"/>
            <a:ext cx="768654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762000"/>
            <a:ext cx="9142126" cy="432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en-US" sz="2800" dirty="0" smtClean="0">
                <a:latin typeface="Myanmar3" pitchFamily="18" charset="0"/>
              </a:rPr>
              <a:t>Objectives, Scope and Procurement Plan of NEP</a:t>
            </a:r>
          </a:p>
          <a:p>
            <a:pPr algn="ctr">
              <a:lnSpc>
                <a:spcPct val="150000"/>
              </a:lnSpc>
            </a:pPr>
            <a:endParaRPr lang="en-US" sz="1600" dirty="0" smtClean="0">
              <a:ln>
                <a:solidFill>
                  <a:srgbClr val="0070C0"/>
                </a:solidFill>
              </a:ln>
              <a:solidFill>
                <a:srgbClr val="6EA0B0"/>
              </a:solidFill>
              <a:latin typeface="Myanmar3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b="1" dirty="0" smtClean="0">
                <a:ln w="3175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ll MT" pitchFamily="18" charset="0"/>
              </a:rPr>
              <a:t>By </a:t>
            </a:r>
          </a:p>
          <a:p>
            <a:pPr algn="ctr">
              <a:lnSpc>
                <a:spcPct val="150000"/>
              </a:lnSpc>
            </a:pPr>
            <a:r>
              <a:rPr lang="en-US" sz="2000" b="1" dirty="0" err="1" smtClean="0">
                <a:ln w="3175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ll MT" pitchFamily="18" charset="0"/>
              </a:rPr>
              <a:t>Thuya</a:t>
            </a:r>
            <a:r>
              <a:rPr lang="en-US" sz="2000" b="1" dirty="0" smtClean="0">
                <a:ln w="3175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ll MT" pitchFamily="18" charset="0"/>
              </a:rPr>
              <a:t> </a:t>
            </a:r>
            <a:r>
              <a:rPr lang="en-US" sz="2000" b="1" dirty="0" err="1" smtClean="0">
                <a:ln w="3175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ll MT" pitchFamily="18" charset="0"/>
              </a:rPr>
              <a:t>Aung</a:t>
            </a:r>
            <a:r>
              <a:rPr lang="en-US" sz="2000" b="1" dirty="0" smtClean="0">
                <a:ln w="3175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ll MT" pitchFamily="18" charset="0"/>
              </a:rPr>
              <a:t> Bo</a:t>
            </a:r>
          </a:p>
          <a:p>
            <a:pPr algn="ctr">
              <a:lnSpc>
                <a:spcPct val="150000"/>
              </a:lnSpc>
            </a:pPr>
            <a:r>
              <a:rPr lang="en-US" sz="2000" b="1" dirty="0" smtClean="0">
                <a:ln w="3175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ll MT" pitchFamily="18" charset="0"/>
              </a:rPr>
              <a:t>Deputy Chief Engineer</a:t>
            </a:r>
          </a:p>
          <a:p>
            <a:pPr algn="ctr">
              <a:lnSpc>
                <a:spcPct val="150000"/>
              </a:lnSpc>
            </a:pPr>
            <a:endParaRPr lang="en-US" dirty="0">
              <a:ln>
                <a:solidFill>
                  <a:prstClr val="white"/>
                </a:solidFill>
              </a:ln>
              <a:solidFill>
                <a:srgbClr val="3B3B3B"/>
              </a:solidFill>
              <a:latin typeface="Bell MT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2400" b="1" dirty="0" smtClean="0">
                <a:ln w="12700">
                  <a:solidFill>
                    <a:srgbClr val="00B0F0"/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Project Management Office (NEP)</a:t>
            </a:r>
          </a:p>
          <a:p>
            <a:pPr algn="ctr">
              <a:lnSpc>
                <a:spcPct val="150000"/>
              </a:lnSpc>
            </a:pPr>
            <a:r>
              <a:rPr lang="en-US" sz="2400" b="1" dirty="0" smtClean="0">
                <a:ln w="12700">
                  <a:solidFill>
                    <a:srgbClr val="00B0F0"/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Adobe Song Std L" pitchFamily="18" charset="-128"/>
                <a:cs typeface="Times New Roman" pitchFamily="18" charset="0"/>
              </a:rPr>
              <a:t>Ministry of Electric Power</a:t>
            </a:r>
            <a:endParaRPr lang="en-US" sz="2400" b="1" dirty="0">
              <a:ln w="12700">
                <a:solidFill>
                  <a:srgbClr val="00B0F0"/>
                </a:solidFill>
                <a:prstDash val="solid"/>
              </a:ln>
              <a:solidFill>
                <a:prstClr val="black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Adobe Song Std L" pitchFamily="18" charset="-128"/>
              <a:cs typeface="Times New Roman" pitchFamily="18" charset="0"/>
            </a:endParaRPr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7747"/>
            <a:ext cx="1066800" cy="770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Straight Connector 19"/>
          <p:cNvCxnSpPr/>
          <p:nvPr/>
        </p:nvCxnSpPr>
        <p:spPr>
          <a:xfrm>
            <a:off x="0" y="5638800"/>
            <a:ext cx="9142126" cy="0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0" y="5715000"/>
            <a:ext cx="9142126" cy="0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1449309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9E36-76BA-4DC6-B928-1CF97AC3260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  <a:solidFill>
            <a:srgbClr val="0033CC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smtClean="0">
                <a:solidFill>
                  <a:srgbClr val="FFFFFF"/>
                </a:solidFill>
                <a:latin typeface="Myanmar3" pitchFamily="18" charset="0"/>
                <a:ea typeface="Myanmar3" pitchFamily="18" charset="0"/>
                <a:cs typeface="Myanmar2" pitchFamily="34" charset="0"/>
              </a:rPr>
              <a:t>Draft Procurement Plan for 11 kV network materials</a:t>
            </a:r>
            <a:endParaRPr lang="en-US" sz="2400" b="1" dirty="0">
              <a:solidFill>
                <a:srgbClr val="FFFFFF"/>
              </a:solidFill>
              <a:latin typeface="Myanmar3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781398"/>
              </p:ext>
            </p:extLst>
          </p:nvPr>
        </p:nvGraphicFramePr>
        <p:xfrm>
          <a:off x="135771" y="914401"/>
          <a:ext cx="8855829" cy="4200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875"/>
                <a:gridCol w="2235452"/>
                <a:gridCol w="2065002"/>
                <a:gridCol w="1553654"/>
                <a:gridCol w="2485846"/>
              </a:tblGrid>
              <a:tr h="8928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Sr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Type</a:t>
                      </a:r>
                      <a:r>
                        <a:rPr lang="en-US" baseline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 of  Materials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Procurement 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Methods 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Comment </a:t>
                      </a:r>
                      <a:r>
                        <a:rPr lang="en-US" baseline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Lot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Expected </a:t>
                      </a:r>
                      <a:endParaRPr lang="en-US" dirty="0" smtClean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  <a:p>
                      <a:pPr algn="ctr"/>
                      <a:r>
                        <a:rPr lang="en-US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Contract </a:t>
                      </a:r>
                      <a:endParaRPr lang="en-US" dirty="0" smtClean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dated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4365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Transformer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ICB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10 Lot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Mar-2016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42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Concrete Pole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ICB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13 Lot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Apr-2016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65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ACSR Conductor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ICB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11 Lot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May-2016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65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11 kV Insulator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ICB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7 Lot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May-2016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65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LA,D/S,Fuse and Accessories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ICB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3 Lot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May-2016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86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Office Equipment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Shopping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2 package</a:t>
                      </a:r>
                      <a:endParaRPr lang="en-US" dirty="0" smtClean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Jan-2016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35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Vehicles 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NCB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Jan-2016</a:t>
                      </a:r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-76200" y="6324600"/>
            <a:ext cx="4800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mtClean="0">
                <a:latin typeface="Myanmar3" pitchFamily="18" charset="0"/>
                <a:ea typeface="Myanmar3" pitchFamily="18" charset="0"/>
                <a:cs typeface="Myanmar2" pitchFamily="34" charset="0"/>
              </a:rPr>
              <a:t>NCB –National Competitive Bidding</a:t>
            </a:r>
            <a:endParaRPr lang="en-US" dirty="0">
              <a:latin typeface="Myanmar3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" y="5955268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mtClean="0">
                <a:latin typeface="Myanmar3" pitchFamily="18" charset="0"/>
                <a:ea typeface="Myanmar3" pitchFamily="18" charset="0"/>
                <a:cs typeface="Myanmar2" pitchFamily="34" charset="0"/>
              </a:rPr>
              <a:t>ICB –International Competitive Bidding</a:t>
            </a:r>
            <a:endParaRPr lang="en-US" dirty="0">
              <a:latin typeface="Myanmar3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269366"/>
              </p:ext>
            </p:extLst>
          </p:nvPr>
        </p:nvGraphicFramePr>
        <p:xfrm>
          <a:off x="119150" y="533400"/>
          <a:ext cx="8991600" cy="6082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0149"/>
                <a:gridCol w="2466722"/>
                <a:gridCol w="4694729"/>
              </a:tblGrid>
              <a:tr h="592622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LOT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Quantity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Delivery Site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2732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1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915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mtClean="0">
                          <a:latin typeface="Myanmar3" pitchFamily="18" charset="0"/>
                        </a:rPr>
                        <a:t>Bago West</a:t>
                      </a:r>
                      <a:r>
                        <a:rPr lang="en-US" sz="1600" smtClean="0">
                          <a:latin typeface="Myanmar3" pitchFamily="18" charset="0"/>
                        </a:rPr>
                        <a:t>-District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122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2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1038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Kachin,Chin,Sagaing</a:t>
                      </a:r>
                    </a:p>
                    <a:p>
                      <a:r>
                        <a:rPr lang="en-US" sz="1600" smtClean="0">
                          <a:latin typeface="Myanmar3" pitchFamily="18" charset="0"/>
                        </a:rPr>
                        <a:t>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408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3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221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mtClean="0">
                          <a:latin typeface="Myanmar3" pitchFamily="18" charset="0"/>
                        </a:rPr>
                        <a:t>Shan(N) </a:t>
                      </a:r>
                      <a:r>
                        <a:rPr lang="en-US" sz="1600" smtClean="0">
                          <a:latin typeface="Myanmar3" pitchFamily="18" charset="0"/>
                        </a:rPr>
                        <a:t>-District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122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4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351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mtClean="0">
                          <a:latin typeface="Myanmar3" pitchFamily="18" charset="0"/>
                        </a:rPr>
                        <a:t>Kayar, Shan(E</a:t>
                      </a:r>
                      <a:r>
                        <a:rPr lang="en-US" sz="1600" b="1" dirty="0" smtClean="0">
                          <a:latin typeface="Myanmar3" pitchFamily="18" charset="0"/>
                        </a:rPr>
                        <a:t>),Shan(S)</a:t>
                      </a:r>
                    </a:p>
                    <a:p>
                      <a:r>
                        <a:rPr lang="en-US" sz="1600" smtClean="0">
                          <a:latin typeface="Myanmar3" pitchFamily="18" charset="0"/>
                        </a:rPr>
                        <a:t>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122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5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784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Magway,Rakhine</a:t>
                      </a:r>
                    </a:p>
                    <a:p>
                      <a:r>
                        <a:rPr lang="en-US" sz="1600" smtClean="0">
                          <a:latin typeface="Myanmar3" pitchFamily="18" charset="0"/>
                        </a:rPr>
                        <a:t>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122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6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741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Bago(E),NayPyiTaw</a:t>
                      </a:r>
                    </a:p>
                    <a:p>
                      <a:r>
                        <a:rPr lang="en-US" sz="1600" smtClean="0">
                          <a:latin typeface="Myanmar3" pitchFamily="18" charset="0"/>
                        </a:rPr>
                        <a:t>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122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7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Kayin,Mon,Tanintharyi</a:t>
                      </a:r>
                    </a:p>
                    <a:p>
                      <a:r>
                        <a:rPr lang="en-US" sz="1600" smtClean="0">
                          <a:latin typeface="Myanmar3" pitchFamily="18" charset="0"/>
                        </a:rPr>
                        <a:t>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061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8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839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mtClean="0">
                          <a:latin typeface="Myanmar3" pitchFamily="18" charset="0"/>
                        </a:rPr>
                        <a:t>Ayeyarwaddy</a:t>
                      </a:r>
                      <a:r>
                        <a:rPr lang="en-US" sz="1600" smtClean="0">
                          <a:latin typeface="Myanmar3" pitchFamily="18" charset="0"/>
                        </a:rPr>
                        <a:t>-District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91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9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236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Yangon</a:t>
                      </a:r>
                      <a:endParaRPr lang="en-US" sz="1600" b="1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91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10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396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Mandalay</a:t>
                      </a:r>
                      <a:endParaRPr lang="en-US" sz="1600" b="1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63555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Myanmar3" pitchFamily="18" charset="0"/>
                        </a:rPr>
                        <a:t>Total</a:t>
                      </a:r>
                      <a:endParaRPr lang="en-US" b="1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5,671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-76200"/>
            <a:ext cx="9144000" cy="461665"/>
          </a:xfrm>
          <a:prstGeom prst="rect">
            <a:avLst/>
          </a:prstGeom>
          <a:solidFill>
            <a:srgbClr val="0033CC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smtClean="0">
                <a:solidFill>
                  <a:schemeClr val="bg1"/>
                </a:solidFill>
                <a:latin typeface="Myanmar3" pitchFamily="18" charset="0"/>
              </a:rPr>
              <a:t>Transformer Package </a:t>
            </a:r>
            <a:endParaRPr lang="en-US" sz="2400" b="1" dirty="0">
              <a:solidFill>
                <a:schemeClr val="bg1"/>
              </a:solidFill>
              <a:latin typeface="Myanmar3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34495"/>
              </p:ext>
            </p:extLst>
          </p:nvPr>
        </p:nvGraphicFramePr>
        <p:xfrm>
          <a:off x="211015" y="533400"/>
          <a:ext cx="8704385" cy="62208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4985"/>
                <a:gridCol w="1981200"/>
                <a:gridCol w="4648200"/>
              </a:tblGrid>
              <a:tr h="609246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Lot No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No.</a:t>
                      </a:r>
                      <a:r>
                        <a:rPr lang="en-US" sz="1600" baseline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 of Materials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Delivery Site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2732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1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311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mtClean="0">
                          <a:latin typeface="Myanmar3" pitchFamily="18" charset="0"/>
                        </a:rPr>
                        <a:t>Kachin</a:t>
                      </a:r>
                      <a:r>
                        <a:rPr lang="en-US" sz="1600" smtClean="0">
                          <a:latin typeface="Myanmar3" pitchFamily="18" charset="0"/>
                        </a:rPr>
                        <a:t> -District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74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2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2950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mtClean="0">
                          <a:latin typeface="Myanmar3" pitchFamily="18" charset="0"/>
                        </a:rPr>
                        <a:t>Kayin-</a:t>
                      </a:r>
                      <a:r>
                        <a:rPr lang="en-US" sz="1600" smtClean="0">
                          <a:latin typeface="Myanmar3" pitchFamily="18" charset="0"/>
                        </a:rPr>
                        <a:t>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3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2963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mtClean="0">
                          <a:latin typeface="Myanmar3" pitchFamily="18" charset="0"/>
                        </a:rPr>
                        <a:t>Mon,Tanintharyi</a:t>
                      </a:r>
                      <a:r>
                        <a:rPr lang="en-US" sz="1600" smtClean="0">
                          <a:latin typeface="Myanmar3" pitchFamily="18" charset="0"/>
                        </a:rPr>
                        <a:t>-District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122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4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15666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mtClean="0">
                          <a:latin typeface="Myanmar3" pitchFamily="18" charset="0"/>
                        </a:rPr>
                        <a:t>Kayar, Shan(E</a:t>
                      </a:r>
                      <a:r>
                        <a:rPr lang="en-US" sz="1600" b="1" dirty="0" smtClean="0">
                          <a:latin typeface="Myanmar3" pitchFamily="18" charset="0"/>
                        </a:rPr>
                        <a:t>),Shan(S)</a:t>
                      </a:r>
                    </a:p>
                    <a:p>
                      <a:r>
                        <a:rPr lang="en-US" sz="1600" smtClean="0">
                          <a:latin typeface="Myanmar3" pitchFamily="18" charset="0"/>
                        </a:rPr>
                        <a:t>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5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47263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mtClean="0">
                          <a:latin typeface="Myanmar3" pitchFamily="18" charset="0"/>
                        </a:rPr>
                        <a:t>Chin,Sagaing-</a:t>
                      </a:r>
                      <a:r>
                        <a:rPr lang="en-US" sz="1600" smtClean="0">
                          <a:latin typeface="Myanmar3" pitchFamily="18" charset="0"/>
                        </a:rPr>
                        <a:t>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6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6962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Shan(N</a:t>
                      </a:r>
                      <a:r>
                        <a:rPr lang="en-US" sz="1600" b="1" smtClean="0">
                          <a:latin typeface="Myanmar3" pitchFamily="18" charset="0"/>
                        </a:rPr>
                        <a:t>)-</a:t>
                      </a:r>
                      <a:r>
                        <a:rPr lang="en-US" sz="1600" smtClean="0">
                          <a:latin typeface="Myanmar3" pitchFamily="18" charset="0"/>
                        </a:rPr>
                        <a:t>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7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33276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mtClean="0">
                          <a:latin typeface="Myanmar3" pitchFamily="18" charset="0"/>
                        </a:rPr>
                        <a:t>Magway,Rakhine-</a:t>
                      </a:r>
                      <a:r>
                        <a:rPr lang="en-US" sz="1600" smtClean="0">
                          <a:latin typeface="Myanmar3" pitchFamily="18" charset="0"/>
                        </a:rPr>
                        <a:t>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8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30154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Bago(E</a:t>
                      </a:r>
                      <a:r>
                        <a:rPr lang="en-US" sz="1600" b="1" smtClean="0">
                          <a:latin typeface="Myanmar3" pitchFamily="18" charset="0"/>
                        </a:rPr>
                        <a:t>)-</a:t>
                      </a:r>
                      <a:r>
                        <a:rPr lang="en-US" sz="1600" smtClean="0">
                          <a:latin typeface="Myanmar3" pitchFamily="18" charset="0"/>
                        </a:rPr>
                        <a:t>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9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34725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Bago(W</a:t>
                      </a:r>
                      <a:r>
                        <a:rPr lang="en-US" sz="1600" b="1" smtClean="0">
                          <a:latin typeface="Myanmar3" pitchFamily="18" charset="0"/>
                        </a:rPr>
                        <a:t>)-</a:t>
                      </a:r>
                      <a:r>
                        <a:rPr lang="en-US" sz="1600" smtClean="0">
                          <a:latin typeface="Myanmar3" pitchFamily="18" charset="0"/>
                        </a:rPr>
                        <a:t>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10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41131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mtClean="0">
                          <a:latin typeface="Myanmar3" pitchFamily="18" charset="0"/>
                        </a:rPr>
                        <a:t>Ayeyarwaddy</a:t>
                      </a:r>
                      <a:r>
                        <a:rPr lang="en-US" sz="1600" smtClean="0">
                          <a:latin typeface="Myanmar3" pitchFamily="18" charset="0"/>
                        </a:rPr>
                        <a:t>-District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91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1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3379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mtClean="0">
                          <a:latin typeface="Myanmar3" pitchFamily="18" charset="0"/>
                        </a:rPr>
                        <a:t>NayPyiTaw-</a:t>
                      </a:r>
                      <a:r>
                        <a:rPr lang="en-US" sz="1600" b="0" baseline="0" smtClean="0">
                          <a:latin typeface="Myanmar3" pitchFamily="18" charset="0"/>
                        </a:rPr>
                        <a:t> ESE Store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91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12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12286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Yangon</a:t>
                      </a:r>
                      <a:endParaRPr lang="en-US" sz="1600" b="1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91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13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20769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Mandalay</a:t>
                      </a:r>
                      <a:endParaRPr lang="en-US" sz="1600" b="1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63555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Myanmar3" pitchFamily="18" charset="0"/>
                        </a:rPr>
                        <a:t>Total</a:t>
                      </a:r>
                      <a:endParaRPr lang="en-US" b="1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251,834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-76200"/>
            <a:ext cx="9144000" cy="461665"/>
          </a:xfrm>
          <a:prstGeom prst="rect">
            <a:avLst/>
          </a:prstGeom>
          <a:solidFill>
            <a:srgbClr val="0033CC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smtClean="0">
                <a:solidFill>
                  <a:schemeClr val="bg1"/>
                </a:solidFill>
                <a:latin typeface="Myanmar3" pitchFamily="18" charset="0"/>
              </a:rPr>
              <a:t> Defining contract package to Bid the Concrete Pole</a:t>
            </a:r>
            <a:endParaRPr lang="en-US" sz="2400" b="1" dirty="0">
              <a:solidFill>
                <a:schemeClr val="bg1"/>
              </a:solidFill>
              <a:latin typeface="Myanmar3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050391"/>
              </p:ext>
            </p:extLst>
          </p:nvPr>
        </p:nvGraphicFramePr>
        <p:xfrm>
          <a:off x="152400" y="516776"/>
          <a:ext cx="8991600" cy="60532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2016410"/>
                <a:gridCol w="4765390"/>
              </a:tblGrid>
              <a:tr h="609246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Lot No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Tons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Delivery Site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2732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1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348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Kayar,Shan(E),</a:t>
                      </a:r>
                      <a:r>
                        <a:rPr lang="en-US" sz="1600" b="1" smtClean="0">
                          <a:latin typeface="Myanmar3" pitchFamily="18" charset="0"/>
                        </a:rPr>
                        <a:t>Shan(S) </a:t>
                      </a:r>
                      <a:endParaRPr lang="en-US" sz="1600" b="1" dirty="0" smtClean="0">
                        <a:latin typeface="Myanmar3" pitchFamily="18" charset="0"/>
                      </a:endParaRPr>
                    </a:p>
                    <a:p>
                      <a:r>
                        <a:rPr lang="en-US" sz="1600" smtClean="0">
                          <a:latin typeface="Myanmar3" pitchFamily="18" charset="0"/>
                        </a:rPr>
                        <a:t>-District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74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2.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1058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Kachin,Chin,Sagaing</a:t>
                      </a:r>
                    </a:p>
                    <a:p>
                      <a:r>
                        <a:rPr lang="en-US" sz="1600" b="1" smtClean="0">
                          <a:latin typeface="Myanmar3" pitchFamily="18" charset="0"/>
                        </a:rPr>
                        <a:t>-</a:t>
                      </a:r>
                      <a:r>
                        <a:rPr lang="en-US" sz="1600" smtClean="0">
                          <a:latin typeface="Myanmar3" pitchFamily="18" charset="0"/>
                        </a:rPr>
                        <a:t>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3.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152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Shan(N</a:t>
                      </a:r>
                      <a:r>
                        <a:rPr lang="en-US" sz="1600" b="1" smtClean="0">
                          <a:latin typeface="Myanmar3" pitchFamily="18" charset="0"/>
                        </a:rPr>
                        <a:t>)</a:t>
                      </a:r>
                      <a:r>
                        <a:rPr lang="en-US" sz="1600" smtClean="0">
                          <a:latin typeface="Myanmar3" pitchFamily="18" charset="0"/>
                        </a:rPr>
                        <a:t>-District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273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4.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737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mtClean="0">
                          <a:latin typeface="Myanmar3" pitchFamily="18" charset="0"/>
                        </a:rPr>
                        <a:t>Magway,Rakhine-</a:t>
                      </a:r>
                      <a:r>
                        <a:rPr lang="en-US" sz="1600" smtClean="0">
                          <a:latin typeface="Myanmar3" pitchFamily="18" charset="0"/>
                        </a:rPr>
                        <a:t>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5.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670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Bago(E</a:t>
                      </a:r>
                      <a:r>
                        <a:rPr lang="en-US" sz="1600" b="1" smtClean="0">
                          <a:latin typeface="Myanmar3" pitchFamily="18" charset="0"/>
                        </a:rPr>
                        <a:t>)-</a:t>
                      </a:r>
                      <a:r>
                        <a:rPr lang="en-US" sz="1600" smtClean="0">
                          <a:latin typeface="Myanmar3" pitchFamily="18" charset="0"/>
                        </a:rPr>
                        <a:t>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6.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765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Bago(W</a:t>
                      </a:r>
                      <a:r>
                        <a:rPr lang="en-US" sz="1600" b="1" smtClean="0">
                          <a:latin typeface="Myanmar3" pitchFamily="18" charset="0"/>
                        </a:rPr>
                        <a:t>)-</a:t>
                      </a:r>
                      <a:r>
                        <a:rPr lang="en-US" sz="1600" smtClean="0">
                          <a:latin typeface="Myanmar3" pitchFamily="18" charset="0"/>
                        </a:rPr>
                        <a:t>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7.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917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mtClean="0">
                          <a:latin typeface="Myanmar3" pitchFamily="18" charset="0"/>
                        </a:rPr>
                        <a:t>Ayeyarwaddy-</a:t>
                      </a:r>
                      <a:r>
                        <a:rPr lang="en-US" sz="1600" smtClean="0">
                          <a:latin typeface="Myanmar3" pitchFamily="18" charset="0"/>
                        </a:rPr>
                        <a:t>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8.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131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mtClean="0">
                          <a:latin typeface="Myanmar3" pitchFamily="18" charset="0"/>
                        </a:rPr>
                        <a:t>Kayin,Mon,Tanintharyi</a:t>
                      </a:r>
                      <a:r>
                        <a:rPr lang="en-US" sz="1600" b="1" baseline="0" smtClean="0">
                          <a:latin typeface="Myanmar3" pitchFamily="18" charset="0"/>
                        </a:rPr>
                        <a:t> </a:t>
                      </a:r>
                      <a:endParaRPr lang="en-US" sz="1600" b="1" baseline="0" dirty="0" smtClean="0">
                        <a:latin typeface="Myanmar3" pitchFamily="18" charset="0"/>
                      </a:endParaRPr>
                    </a:p>
                    <a:p>
                      <a:r>
                        <a:rPr lang="en-US" sz="1600" b="1" smtClean="0">
                          <a:latin typeface="Myanmar3" pitchFamily="18" charset="0"/>
                        </a:rPr>
                        <a:t>-</a:t>
                      </a:r>
                      <a:r>
                        <a:rPr lang="en-US" sz="1600" smtClean="0">
                          <a:latin typeface="Myanmar3" pitchFamily="18" charset="0"/>
                        </a:rPr>
                        <a:t>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91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9.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mtClean="0">
                          <a:latin typeface="Myanmar3" pitchFamily="18" charset="0"/>
                        </a:rPr>
                        <a:t>NayPyiTaw-</a:t>
                      </a:r>
                      <a:r>
                        <a:rPr lang="en-US" sz="1600" b="0" baseline="0" smtClean="0">
                          <a:latin typeface="Myanmar3" pitchFamily="18" charset="0"/>
                        </a:rPr>
                        <a:t> ESE Store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91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10.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275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Yangon</a:t>
                      </a:r>
                      <a:endParaRPr lang="en-US" sz="1600" b="1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91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11.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465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Mandalay</a:t>
                      </a:r>
                      <a:endParaRPr lang="en-US" sz="1600" b="1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63555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Myanmar3" pitchFamily="18" charset="0"/>
                        </a:rPr>
                        <a:t>Total</a:t>
                      </a:r>
                      <a:endParaRPr lang="en-US" b="1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5593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-76200"/>
            <a:ext cx="9144000" cy="461665"/>
          </a:xfrm>
          <a:prstGeom prst="rect">
            <a:avLst/>
          </a:prstGeom>
          <a:solidFill>
            <a:srgbClr val="0033CC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smtClean="0">
                <a:solidFill>
                  <a:schemeClr val="bg1"/>
                </a:solidFill>
                <a:latin typeface="Myanmar3" pitchFamily="18" charset="0"/>
              </a:rPr>
              <a:t> Defining contract Package to Bid the ACSR Conductor</a:t>
            </a:r>
            <a:endParaRPr lang="en-US" sz="2400" b="1" dirty="0">
              <a:solidFill>
                <a:schemeClr val="bg1"/>
              </a:solidFill>
              <a:latin typeface="Myanmar3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994409"/>
              </p:ext>
            </p:extLst>
          </p:nvPr>
        </p:nvGraphicFramePr>
        <p:xfrm>
          <a:off x="152400" y="516776"/>
          <a:ext cx="8763000" cy="49389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6553200"/>
              </a:tblGrid>
              <a:tr h="609246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Lot No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Delivery Site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2732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1.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Kachin,Chin,Sagaing,</a:t>
                      </a:r>
                    </a:p>
                    <a:p>
                      <a:r>
                        <a:rPr lang="en-US" sz="1600" b="1" smtClean="0">
                          <a:latin typeface="Myanmar3" pitchFamily="18" charset="0"/>
                        </a:rPr>
                        <a:t>-</a:t>
                      </a:r>
                      <a:r>
                        <a:rPr lang="en-US" sz="1600" smtClean="0">
                          <a:latin typeface="Myanmar3" pitchFamily="18" charset="0"/>
                        </a:rPr>
                        <a:t>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74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2.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Magway,Rakhine</a:t>
                      </a:r>
                    </a:p>
                    <a:p>
                      <a:r>
                        <a:rPr lang="en-US" sz="1600" b="1" smtClean="0">
                          <a:latin typeface="Myanmar3" pitchFamily="18" charset="0"/>
                        </a:rPr>
                        <a:t>-</a:t>
                      </a:r>
                      <a:r>
                        <a:rPr lang="en-US" sz="1600" smtClean="0">
                          <a:latin typeface="Myanmar3" pitchFamily="18" charset="0"/>
                        </a:rPr>
                        <a:t>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3.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Bago(W),Ayeyarwaddy</a:t>
                      </a:r>
                    </a:p>
                    <a:p>
                      <a:r>
                        <a:rPr lang="en-US" sz="1600" smtClean="0">
                          <a:latin typeface="Myanmar3" pitchFamily="18" charset="0"/>
                        </a:rPr>
                        <a:t>-District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273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4.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Kayar,Kayin,Mon,Shan(E),Shan(N),</a:t>
                      </a:r>
                    </a:p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Shan(S)-,Bago(E),Tantharyi</a:t>
                      </a:r>
                    </a:p>
                    <a:p>
                      <a:r>
                        <a:rPr lang="en-US" sz="1600" smtClean="0">
                          <a:latin typeface="Myanmar3" pitchFamily="18" charset="0"/>
                        </a:rPr>
                        <a:t>District</a:t>
                      </a:r>
                      <a:r>
                        <a:rPr lang="en-US" sz="1600" baseline="0" smtClean="0">
                          <a:latin typeface="Myanmar3" pitchFamily="18" charset="0"/>
                        </a:rPr>
                        <a:t>, PMO Office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91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5.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mtClean="0">
                          <a:latin typeface="Myanmar3" pitchFamily="18" charset="0"/>
                        </a:rPr>
                        <a:t>NayPyiTaw-</a:t>
                      </a:r>
                      <a:r>
                        <a:rPr lang="en-US" sz="1600" b="0" baseline="0" smtClean="0">
                          <a:latin typeface="Myanmar3" pitchFamily="18" charset="0"/>
                        </a:rPr>
                        <a:t> ESE Store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91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6.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Yangon</a:t>
                      </a:r>
                      <a:endParaRPr lang="en-US" sz="1600" b="1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91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Myanmar3" pitchFamily="18" charset="0"/>
                        </a:rPr>
                        <a:t>7.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Mandalay</a:t>
                      </a:r>
                      <a:endParaRPr lang="en-US" sz="1600" b="1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6355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Myanmar3" pitchFamily="18" charset="0"/>
                        </a:rPr>
                        <a:t>Total</a:t>
                      </a:r>
                      <a:endParaRPr lang="en-US" sz="1600" b="1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7 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 Lots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-76200"/>
            <a:ext cx="9144000" cy="461665"/>
          </a:xfrm>
          <a:prstGeom prst="rect">
            <a:avLst/>
          </a:prstGeom>
          <a:solidFill>
            <a:srgbClr val="0033CC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smtClean="0">
                <a:solidFill>
                  <a:schemeClr val="bg1"/>
                </a:solidFill>
                <a:latin typeface="Myanmar3" pitchFamily="18" charset="0"/>
              </a:rPr>
              <a:t> Defining Contract Package to Bid the 11 kV Insulator</a:t>
            </a:r>
            <a:endParaRPr lang="en-US" sz="2400" b="1" dirty="0">
              <a:solidFill>
                <a:schemeClr val="bg1"/>
              </a:solidFill>
              <a:latin typeface="Myanmar3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899527"/>
              </p:ext>
            </p:extLst>
          </p:nvPr>
        </p:nvGraphicFramePr>
        <p:xfrm>
          <a:off x="152400" y="516776"/>
          <a:ext cx="8763000" cy="24565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6500"/>
                <a:gridCol w="6286500"/>
              </a:tblGrid>
              <a:tr h="6092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No.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 of  Lot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Delivery Site</a:t>
                      </a:r>
                      <a:endParaRPr lang="en-US" sz="1600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273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latin typeface="Myanmar3" pitchFamily="18" charset="0"/>
                        </a:rPr>
                        <a:t>NayPyiTaw</a:t>
                      </a:r>
                      <a:r>
                        <a:rPr lang="en-US" sz="1600" b="1" dirty="0" smtClean="0">
                          <a:latin typeface="Myanmar3" pitchFamily="18" charset="0"/>
                        </a:rPr>
                        <a:t>-</a:t>
                      </a:r>
                      <a:r>
                        <a:rPr lang="en-US" sz="1600" b="0" baseline="0" dirty="0" smtClean="0">
                          <a:latin typeface="Myanmar3" pitchFamily="18" charset="0"/>
                        </a:rPr>
                        <a:t> ESE Store</a:t>
                      </a:r>
                      <a:endParaRPr lang="en-US" sz="1600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74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Yangon</a:t>
                      </a:r>
                      <a:endParaRPr lang="en-US" sz="1600" b="1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Mandalay</a:t>
                      </a:r>
                      <a:endParaRPr lang="en-US" sz="1600" b="1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63555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Myanmar3" pitchFamily="18" charset="0"/>
                        </a:rPr>
                        <a:t>Totals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latin typeface="Myanmar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Myanmar3" pitchFamily="18" charset="0"/>
                        </a:rPr>
                        <a:t> 3 Lots</a:t>
                      </a:r>
                      <a:endParaRPr lang="en-US" sz="1600" b="1" dirty="0">
                        <a:latin typeface="Myanmar3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-76200"/>
            <a:ext cx="9144000" cy="461665"/>
          </a:xfrm>
          <a:prstGeom prst="rect">
            <a:avLst/>
          </a:prstGeom>
          <a:solidFill>
            <a:srgbClr val="0033CC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smtClean="0">
                <a:solidFill>
                  <a:schemeClr val="bg1"/>
                </a:solidFill>
                <a:latin typeface="Myanmar3" pitchFamily="18" charset="0"/>
              </a:rPr>
              <a:t> Defining Contract Package to Bid the LA,D/S, Fuse and Accessories</a:t>
            </a:r>
            <a:endParaRPr lang="en-US" sz="2400" b="1" dirty="0">
              <a:solidFill>
                <a:schemeClr val="bg1"/>
              </a:solidFill>
              <a:latin typeface="Myanmar3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9E36-76BA-4DC6-B928-1CF97AC3260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0" y="2620584"/>
            <a:ext cx="9144000" cy="763738"/>
          </a:xfrm>
          <a:prstGeom prst="rect">
            <a:avLst/>
          </a:prstGeom>
          <a:solidFill>
            <a:srgbClr val="0033CC"/>
          </a:solidFill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85784" tIns="42896" rIns="85784" bIns="42896" anchor="ctr" anchorCtr="0">
            <a:spAutoFit/>
          </a:bodyPr>
          <a:lstStyle>
            <a:defPPr>
              <a:defRPr lang="en-US"/>
            </a:defPPr>
            <a:lvl1pPr algn="ctr">
              <a:defRPr sz="2600" b="1">
                <a:latin typeface="Myanmar2.1" pitchFamily="34" charset="0"/>
                <a:cs typeface="Myanmar2.1" pitchFamily="34" charset="0"/>
              </a:defRPr>
            </a:lvl1pPr>
          </a:lstStyle>
          <a:p>
            <a:pPr defTabSz="87050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Thank you for your kind attention</a:t>
            </a:r>
            <a:endParaRPr lang="en-US" sz="3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0" y="0"/>
            <a:ext cx="9144000" cy="64008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45720" algn="ctr" defTabSz="982663">
              <a:lnSpc>
                <a:spcPct val="130000"/>
              </a:lnSpc>
              <a:spcBef>
                <a:spcPct val="20000"/>
              </a:spcBef>
            </a:pPr>
            <a:r>
              <a:rPr lang="en-US" sz="2200" b="1" dirty="0" smtClean="0">
                <a:solidFill>
                  <a:srgbClr val="0033CC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National Electrification Plan (NEP) </a:t>
            </a:r>
          </a:p>
          <a:p>
            <a:pPr marL="45720" algn="ctr" defTabSz="982663">
              <a:lnSpc>
                <a:spcPct val="130000"/>
              </a:lnSpc>
              <a:spcBef>
                <a:spcPct val="20000"/>
              </a:spcBef>
            </a:pPr>
            <a:endParaRPr lang="en-US" sz="2200" b="1" dirty="0" smtClean="0">
              <a:solidFill>
                <a:srgbClr val="0033CC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273011" y="1388795"/>
            <a:ext cx="844167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Myanmar3" pitchFamily="18" charset="0"/>
                <a:ea typeface="Calibri" pitchFamily="34" charset="0"/>
                <a:cs typeface="Times New Roman" pitchFamily="18" charset="0"/>
              </a:rPr>
              <a:t>Objective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3" pitchFamily="18" charset="0"/>
                <a:ea typeface="Calibri" pitchFamily="34" charset="0"/>
                <a:cs typeface="Times New Roman" pitchFamily="18" charset="0"/>
              </a:rPr>
              <a:t>            	     : To fully electrify all regions of Myanmar by 2030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3" pitchFamily="18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77090" y="2023964"/>
            <a:ext cx="8534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0033CC"/>
                </a:solidFill>
                <a:latin typeface="Myanmar3" pitchFamily="18" charset="0"/>
              </a:rPr>
              <a:t>Plan arrangement</a:t>
            </a:r>
            <a:r>
              <a:rPr lang="en-US" sz="2000" dirty="0" smtClean="0">
                <a:latin typeface="Myanmar3" pitchFamily="18" charset="0"/>
              </a:rPr>
              <a:t>	     : UN's Sustainable Energy for ALL (SE4ALL)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3" pitchFamily="18" charset="0"/>
                <a:ea typeface="Calibri" pitchFamily="34" charset="0"/>
                <a:cs typeface="Times New Roman" pitchFamily="18" charset="0"/>
              </a:rPr>
              <a:t>         			     : To fully electrify all regions of Myanmar by 2030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3" pitchFamily="18" charset="0"/>
              <a:cs typeface="Arial" pitchFamily="34" charset="0"/>
            </a:endParaRPr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354677" y="3398540"/>
            <a:ext cx="53003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Myanmar3" pitchFamily="18" charset="0"/>
                <a:ea typeface="Calibri" pitchFamily="34" charset="0"/>
                <a:cs typeface="Times New Roman" pitchFamily="18" charset="0"/>
              </a:rPr>
              <a:t>Leading body of drafting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3" pitchFamily="18" charset="0"/>
                <a:ea typeface="Calibri" pitchFamily="34" charset="0"/>
                <a:cs typeface="Times New Roman" pitchFamily="18" charset="0"/>
              </a:rPr>
              <a:t>	    : World Bank Group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3" pitchFamily="18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04800" y="4476690"/>
            <a:ext cx="64556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0033CC"/>
                </a:solidFill>
                <a:latin typeface="Myanmar3" pitchFamily="18" charset="0"/>
              </a:rPr>
              <a:t>Period of drafting</a:t>
            </a:r>
            <a:r>
              <a:rPr lang="en-US" sz="2000" dirty="0" smtClean="0">
                <a:latin typeface="Myanmar3" pitchFamily="18" charset="0"/>
              </a:rPr>
              <a:t>	     : May 2013 to September 2014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3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0" y="0"/>
            <a:ext cx="9144000" cy="64008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45720" algn="ctr" defTabSz="982663">
              <a:lnSpc>
                <a:spcPct val="130000"/>
              </a:lnSpc>
              <a:spcBef>
                <a:spcPct val="20000"/>
              </a:spcBef>
            </a:pPr>
            <a:r>
              <a:rPr lang="en-US" sz="2200" b="1" dirty="0" smtClean="0">
                <a:solidFill>
                  <a:srgbClr val="0033CC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Objectives of National Electrification Plan (NEP)</a:t>
            </a:r>
          </a:p>
          <a:p>
            <a:pPr marL="45720" algn="ctr" defTabSz="982663">
              <a:lnSpc>
                <a:spcPct val="130000"/>
              </a:lnSpc>
              <a:spcBef>
                <a:spcPct val="20000"/>
              </a:spcBef>
            </a:pPr>
            <a:endParaRPr lang="en-US" sz="2200" b="1" dirty="0" smtClean="0">
              <a:solidFill>
                <a:srgbClr val="0033CC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066800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effectLst/>
                <a:latin typeface="Myanmar3" pitchFamily="18" charset="0"/>
                <a:ea typeface="Calibri" pitchFamily="34" charset="0"/>
                <a:cs typeface="Times New Roman" pitchFamily="18" charset="0"/>
              </a:rPr>
              <a:t>Manage to </a:t>
            </a:r>
            <a:r>
              <a:rPr lang="en-US" sz="2000" dirty="0" smtClean="0">
                <a:latin typeface="Myanmar3" pitchFamily="18" charset="0"/>
              </a:rPr>
              <a:t>achieve the required sufficient fund for the plan </a:t>
            </a:r>
            <a:r>
              <a:rPr lang="en-US" sz="2000" dirty="0" smtClean="0">
                <a:latin typeface="Myanmar3" pitchFamily="18" charset="0"/>
                <a:ea typeface="Calibri" pitchFamily="34" charset="0"/>
                <a:cs typeface="Times New Roman" pitchFamily="18" charset="0"/>
              </a:rPr>
              <a:t>to ensure access to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Myanmar3" pitchFamily="18" charset="0"/>
                <a:ea typeface="Calibri" pitchFamily="34" charset="0"/>
                <a:cs typeface="Times New Roman" pitchFamily="18" charset="0"/>
              </a:rPr>
              <a:t>    electricity in the whole country.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US" sz="2000" i="0" u="none" strike="noStrike" cap="none" normalizeH="0" baseline="0" dirty="0" smtClean="0">
              <a:ln>
                <a:noFill/>
              </a:ln>
              <a:effectLst/>
              <a:latin typeface="Myanmar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effectLst/>
                <a:latin typeface="Myanmar3" pitchFamily="18" charset="0"/>
                <a:ea typeface="Calibri" pitchFamily="34" charset="0"/>
                <a:cs typeface="Times New Roman" pitchFamily="18" charset="0"/>
              </a:rPr>
              <a:t>The committee, serving as “single window”, to coordinate with international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000" dirty="0" smtClean="0">
                <a:latin typeface="Myanmar3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effectLst/>
                <a:latin typeface="Myanmar3" pitchFamily="18" charset="0"/>
                <a:ea typeface="Calibri" pitchFamily="34" charset="0"/>
                <a:cs typeface="Times New Roman" pitchFamily="18" charset="0"/>
              </a:rPr>
              <a:t>development partners; local and international private sectors, including state’s budget,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i="0" u="none" strike="noStrike" cap="none" normalizeH="0" dirty="0" smtClean="0">
                <a:ln>
                  <a:noFill/>
                </a:ln>
                <a:effectLst/>
                <a:latin typeface="Myanmar3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effectLst/>
                <a:latin typeface="Myanmar3" pitchFamily="18" charset="0"/>
                <a:ea typeface="Calibri" pitchFamily="34" charset="0"/>
                <a:cs typeface="Times New Roman" pitchFamily="18" charset="0"/>
              </a:rPr>
              <a:t>for the investment fund of the plan.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en-US" sz="2000" i="0" u="none" strike="noStrike" cap="none" normalizeH="0" baseline="0" dirty="0" smtClean="0">
              <a:ln>
                <a:noFill/>
              </a:ln>
              <a:effectLst/>
              <a:latin typeface="Myanmar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effectLst/>
                <a:latin typeface="Myanmar3" pitchFamily="18" charset="0"/>
                <a:ea typeface="Calibri" pitchFamily="34" charset="0"/>
                <a:cs typeface="Times New Roman" pitchFamily="18" charset="0"/>
              </a:rPr>
              <a:t>Manage to adopt the least-cost approach in undertaking the project activities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i="0" u="none" strike="noStrike" cap="none" normalizeH="0" dirty="0" smtClean="0">
                <a:ln>
                  <a:noFill/>
                </a:ln>
                <a:effectLst/>
                <a:latin typeface="Myanmar3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effectLst/>
                <a:latin typeface="Myanmar3" pitchFamily="18" charset="0"/>
                <a:ea typeface="Calibri" pitchFamily="34" charset="0"/>
                <a:cs typeface="Times New Roman" pitchFamily="18" charset="0"/>
              </a:rPr>
              <a:t>under National electrification plan.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en-US" sz="2000" i="0" u="none" strike="noStrike" cap="none" normalizeH="0" baseline="0" dirty="0" smtClean="0">
              <a:ln>
                <a:noFill/>
              </a:ln>
              <a:effectLst/>
              <a:latin typeface="Myanmar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effectLst/>
                <a:latin typeface="Myanmar3" pitchFamily="18" charset="0"/>
                <a:ea typeface="Calibri" pitchFamily="34" charset="0"/>
                <a:cs typeface="Times New Roman" pitchFamily="18" charset="0"/>
              </a:rPr>
              <a:t>Manage and supervise the implementation of the project to be considered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000" dirty="0" smtClean="0">
                <a:latin typeface="Myanmar3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effectLst/>
                <a:latin typeface="Myanmar3" pitchFamily="18" charset="0"/>
                <a:ea typeface="Calibri" pitchFamily="34" charset="0"/>
                <a:cs typeface="Times New Roman" pitchFamily="18" charset="0"/>
              </a:rPr>
              <a:t>beneficial to the people.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en-US" sz="2000" i="0" u="none" strike="noStrike" cap="none" normalizeH="0" baseline="0" dirty="0" smtClean="0">
              <a:ln>
                <a:noFill/>
              </a:ln>
              <a:effectLst/>
              <a:latin typeface="Myanmar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effectLst/>
                <a:latin typeface="Myanmar3" pitchFamily="18" charset="0"/>
                <a:ea typeface="Calibri" pitchFamily="34" charset="0"/>
                <a:cs typeface="Times New Roman" pitchFamily="18" charset="0"/>
              </a:rPr>
              <a:t>To set up clear directions and framework for private investors participation.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en-US" sz="2000" i="0" u="none" strike="noStrike" cap="none" normalizeH="0" baseline="0" dirty="0" smtClean="0">
              <a:ln>
                <a:noFill/>
              </a:ln>
              <a:effectLst/>
              <a:latin typeface="Myanmar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effectLst/>
                <a:latin typeface="Myanmar3" pitchFamily="18" charset="0"/>
                <a:ea typeface="Calibri" pitchFamily="34" charset="0"/>
                <a:cs typeface="Times New Roman" pitchFamily="18" charset="0"/>
              </a:rPr>
              <a:t>In an effort to provide electricity in off-grid areas, to handle with setting the rate of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000" dirty="0" smtClean="0">
                <a:latin typeface="Myanmar3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effectLst/>
                <a:latin typeface="Myanmar3" pitchFamily="18" charset="0"/>
                <a:ea typeface="Calibri" pitchFamily="34" charset="0"/>
                <a:cs typeface="Times New Roman" pitchFamily="18" charset="0"/>
              </a:rPr>
              <a:t>power tariffs based on the amount of reasonable expenditure and returns.</a:t>
            </a:r>
            <a:endParaRPr kumimoji="0" lang="en-US" sz="2000" i="0" u="none" strike="noStrike" cap="none" normalizeH="0" baseline="0" dirty="0" smtClean="0">
              <a:ln>
                <a:noFill/>
              </a:ln>
              <a:effectLst/>
              <a:latin typeface="Myanmar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i="0" u="none" strike="noStrike" cap="none" normalizeH="0" baseline="0" dirty="0" smtClean="0">
              <a:ln>
                <a:noFill/>
              </a:ln>
              <a:effectLst/>
              <a:latin typeface="Myanmar3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7440"/>
            <a:ext cx="9144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yanmar3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Myanmar3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Myanmar3" pitchFamily="18" charset="0"/>
              </a:rPr>
              <a:t>Numbers of household that will be able to access to the electricity</a:t>
            </a:r>
            <a:r>
              <a:rPr lang="en-US" sz="2000" dirty="0" smtClean="0">
                <a:latin typeface="Myanmar3" pitchFamily="18" charset="0"/>
              </a:rPr>
              <a:t>	: </a:t>
            </a:r>
            <a:r>
              <a:rPr lang="en-US" sz="2000" dirty="0" smtClean="0">
                <a:solidFill>
                  <a:srgbClr val="0033CC"/>
                </a:solidFill>
                <a:latin typeface="Myanmar3" pitchFamily="18" charset="0"/>
              </a:rPr>
              <a:t>7.2          .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000" dirty="0" smtClean="0">
                <a:solidFill>
                  <a:srgbClr val="C00000"/>
                </a:solidFill>
                <a:latin typeface="Myanmar3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Myanmar3" pitchFamily="18" charset="0"/>
              </a:rPr>
              <a:t>Methods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en-US" sz="2000" b="1" dirty="0" smtClean="0">
              <a:latin typeface="Myanmar3" pitchFamily="18" charset="0"/>
            </a:endParaRPr>
          </a:p>
          <a:p>
            <a:r>
              <a:rPr lang="en-US" sz="2000" b="1" dirty="0" smtClean="0">
                <a:latin typeface="Myanmar3" pitchFamily="18" charset="0"/>
              </a:rPr>
              <a:t>   </a:t>
            </a:r>
            <a:r>
              <a:rPr lang="en-US" sz="2000" dirty="0" smtClean="0">
                <a:solidFill>
                  <a:srgbClr val="0033CC"/>
                </a:solidFill>
                <a:latin typeface="Myanmar3" pitchFamily="18" charset="0"/>
              </a:rPr>
              <a:t>(1) Connect with National Grid</a:t>
            </a:r>
          </a:p>
          <a:p>
            <a:r>
              <a:rPr lang="en-US" sz="2000" dirty="0" smtClean="0">
                <a:solidFill>
                  <a:srgbClr val="0033CC"/>
                </a:solidFill>
                <a:latin typeface="Myanmar3" pitchFamily="18" charset="0"/>
              </a:rPr>
              <a:t>   (2) Connect with Mini Grid</a:t>
            </a:r>
          </a:p>
          <a:p>
            <a:r>
              <a:rPr lang="en-US" sz="2000" dirty="0" smtClean="0">
                <a:solidFill>
                  <a:srgbClr val="0033CC"/>
                </a:solidFill>
                <a:latin typeface="Myanmar3" pitchFamily="18" charset="0"/>
              </a:rPr>
              <a:t>   (3) Powered by solar, mini hydro, wind, diesel and hybrid (diesel + solar etc.) </a:t>
            </a:r>
          </a:p>
          <a:p>
            <a:r>
              <a:rPr lang="en-US" sz="2000" dirty="0" smtClean="0">
                <a:solidFill>
                  <a:srgbClr val="0033CC"/>
                </a:solidFill>
                <a:latin typeface="Myanmar3" pitchFamily="18" charset="0"/>
              </a:rPr>
              <a:t>        as pre-electrification.</a:t>
            </a:r>
            <a:endParaRPr lang="en-US" sz="2000" b="1" dirty="0" smtClean="0">
              <a:solidFill>
                <a:srgbClr val="0033CC"/>
              </a:solidFill>
              <a:latin typeface="Myanmar3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latin typeface="Myanmar3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latin typeface="Myanmar3" pitchFamily="18" charset="0"/>
              </a:rPr>
              <a:t> Electrify by National Grid</a:t>
            </a:r>
            <a:endParaRPr lang="en-US" sz="2000" dirty="0" smtClean="0">
              <a:latin typeface="Myanmar3" pitchFamily="18" charset="0"/>
            </a:endParaRPr>
          </a:p>
          <a:p>
            <a:r>
              <a:rPr lang="en-US" sz="2000" dirty="0" smtClean="0">
                <a:latin typeface="Myanmar3" pitchFamily="18" charset="0"/>
              </a:rPr>
              <a:t>   </a:t>
            </a:r>
            <a:r>
              <a:rPr lang="en-US" sz="2000" dirty="0" smtClean="0">
                <a:solidFill>
                  <a:srgbClr val="0033CC"/>
                </a:solidFill>
                <a:latin typeface="Myanmar3" pitchFamily="18" charset="0"/>
              </a:rPr>
              <a:t>99% of the households that is 50 km range from National Grid under this plan</a:t>
            </a:r>
          </a:p>
          <a:p>
            <a:endParaRPr lang="en-US" sz="2000" dirty="0" smtClean="0">
              <a:latin typeface="Myanmar3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latin typeface="Myanmar3" pitchFamily="18" charset="0"/>
              </a:rPr>
              <a:t> Mini Grid ,Solar Home System and others</a:t>
            </a:r>
            <a:endParaRPr lang="en-US" sz="2000" dirty="0" smtClean="0">
              <a:latin typeface="Myanmar3" pitchFamily="18" charset="0"/>
            </a:endParaRPr>
          </a:p>
          <a:p>
            <a:r>
              <a:rPr lang="en-US" sz="2000" dirty="0" smtClean="0">
                <a:latin typeface="Myanmar3" pitchFamily="18" charset="0"/>
              </a:rPr>
              <a:t>   </a:t>
            </a:r>
            <a:r>
              <a:rPr lang="en-US" sz="2000" dirty="0" smtClean="0">
                <a:solidFill>
                  <a:srgbClr val="0033CC"/>
                </a:solidFill>
                <a:latin typeface="Myanmar3" pitchFamily="18" charset="0"/>
              </a:rPr>
              <a:t>1 % is from mini grid, solar and others.</a:t>
            </a:r>
          </a:p>
          <a:p>
            <a:endParaRPr lang="en-US" sz="2000" dirty="0" smtClean="0">
              <a:latin typeface="Myanmar3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latin typeface="Myanmar3" pitchFamily="18" charset="0"/>
              </a:rPr>
              <a:t> Planned to electrify 100% of the country by 2030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yanmar3" pitchFamily="18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64008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45720" algn="ctr" defTabSz="982663">
              <a:lnSpc>
                <a:spcPct val="13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rgbClr val="0033CC"/>
                </a:solidFill>
                <a:latin typeface="Myanmar3" pitchFamily="18" charset="0"/>
              </a:rPr>
              <a:t>Power availability under</a:t>
            </a:r>
            <a:r>
              <a:rPr lang="en-US" sz="2000" b="1" dirty="0" smtClean="0">
                <a:solidFill>
                  <a:srgbClr val="0033CC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National Electrification Plan (NEP)</a:t>
            </a:r>
          </a:p>
          <a:p>
            <a:pPr marL="45720" algn="ctr" defTabSz="982663">
              <a:lnSpc>
                <a:spcPct val="130000"/>
              </a:lnSpc>
              <a:spcBef>
                <a:spcPct val="20000"/>
              </a:spcBef>
            </a:pPr>
            <a:endParaRPr lang="en-US" sz="2000" b="1" dirty="0" smtClean="0">
              <a:solidFill>
                <a:srgbClr val="0033CC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09600"/>
            <a:ext cx="3886200" cy="6248399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-29029" y="31874"/>
            <a:ext cx="9173029" cy="3491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1200"/>
              </a:spcAft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3" pitchFamily="18" charset="0"/>
                <a:ea typeface="Myanmar3" pitchFamily="18" charset="0"/>
                <a:cs typeface="Myanmar3" pitchFamily="18" charset="0"/>
              </a:rPr>
              <a:t>To be Electrified  from National Grid Transmission Lines</a:t>
            </a:r>
            <a:endParaRPr lang="en-US" sz="20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706133"/>
              </p:ext>
            </p:extLst>
          </p:nvPr>
        </p:nvGraphicFramePr>
        <p:xfrm>
          <a:off x="90713" y="5181600"/>
          <a:ext cx="3185887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678"/>
                <a:gridCol w="2696209"/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HV Transmission Line  (Existing)</a:t>
                      </a:r>
                      <a:endParaRPr lang="en-US" sz="1200" dirty="0">
                        <a:solidFill>
                          <a:schemeClr val="tx1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HV Transmission Line (Planned)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Electrification Area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within 25 km 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Electrification Area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within 50 km 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13"/>
          <p:cNvGrpSpPr/>
          <p:nvPr/>
        </p:nvGrpSpPr>
        <p:grpSpPr>
          <a:xfrm>
            <a:off x="304800" y="5334000"/>
            <a:ext cx="305604" cy="1143000"/>
            <a:chOff x="304800" y="5334000"/>
            <a:chExt cx="687614" cy="1143000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304800" y="5334000"/>
              <a:ext cx="68580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06614" y="5715000"/>
              <a:ext cx="685800" cy="0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06614" y="6099630"/>
              <a:ext cx="685800" cy="0"/>
            </a:xfrm>
            <a:prstGeom prst="line">
              <a:avLst/>
            </a:prstGeom>
            <a:ln w="5715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04800" y="6477000"/>
              <a:ext cx="685800" cy="0"/>
            </a:xfrm>
            <a:prstGeom prst="line">
              <a:avLst/>
            </a:prstGeom>
            <a:ln w="57150">
              <a:solidFill>
                <a:srgbClr val="006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49289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6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0107852"/>
              </p:ext>
            </p:extLst>
          </p:nvPr>
        </p:nvGraphicFramePr>
        <p:xfrm>
          <a:off x="5029200" y="696691"/>
          <a:ext cx="4038600" cy="61433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6888"/>
                <a:gridCol w="954312"/>
                <a:gridCol w="990600"/>
                <a:gridCol w="1066800"/>
              </a:tblGrid>
              <a:tr h="83291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00"/>
                          </a:solidFill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 </a:t>
                      </a:r>
                      <a:endParaRPr lang="en-US" sz="1200" b="1" dirty="0" smtClean="0">
                        <a:solidFill>
                          <a:srgbClr val="FFFF00"/>
                        </a:solidFill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FFFF00"/>
                          </a:solidFill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State/Region</a:t>
                      </a:r>
                      <a:r>
                        <a:rPr lang="en-US" sz="1200" b="1" baseline="0" dirty="0" smtClean="0">
                          <a:solidFill>
                            <a:srgbClr val="FFFF00"/>
                          </a:solidFill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</a:t>
                      </a:r>
                      <a:endParaRPr lang="en-US" sz="1200" b="1" dirty="0">
                        <a:solidFill>
                          <a:srgbClr val="FFFF00"/>
                        </a:solidFill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67273" marR="67273" marT="0" marB="0" anchor="ctr">
                    <a:solidFill>
                      <a:srgbClr val="3366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FFFF00"/>
                          </a:solidFill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Estimated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FFFF00"/>
                          </a:solidFill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Population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FFFF00"/>
                          </a:solidFill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(2011)</a:t>
                      </a:r>
                      <a:endParaRPr lang="en-US" sz="1200" b="1" dirty="0">
                        <a:solidFill>
                          <a:srgbClr val="FFFF00"/>
                        </a:solidFill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67273" marR="67273" marT="0" marB="0" anchor="ctr">
                    <a:solidFill>
                      <a:srgbClr val="3366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FFFF00"/>
                          </a:solidFill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Existing</a:t>
                      </a:r>
                      <a:r>
                        <a:rPr lang="en-US" sz="1200" b="1" baseline="0" dirty="0" smtClean="0">
                          <a:solidFill>
                            <a:srgbClr val="FFFF00"/>
                          </a:solidFill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and Future Transmission </a:t>
                      </a:r>
                      <a:r>
                        <a:rPr lang="en-US" sz="1200" b="1" baseline="0" dirty="0" err="1" smtClean="0">
                          <a:solidFill>
                            <a:srgbClr val="FFFF00"/>
                          </a:solidFill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Expension</a:t>
                      </a:r>
                      <a:r>
                        <a:rPr lang="en-US" sz="1200" b="1" baseline="0" dirty="0" smtClean="0">
                          <a:solidFill>
                            <a:srgbClr val="FFFF00"/>
                          </a:solidFill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Plan</a:t>
                      </a:r>
                      <a:endParaRPr lang="en-US" sz="1200" b="1" dirty="0">
                        <a:solidFill>
                          <a:srgbClr val="FFFF00"/>
                        </a:solidFill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67273" marR="67273" marT="0" marB="0" anchor="ctr">
                    <a:solidFill>
                      <a:srgbClr val="3366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1297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73" marR="67273" marT="0" marB="0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73" marR="6727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FFFF00"/>
                          </a:solidFill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within 25 km</a:t>
                      </a:r>
                      <a:endParaRPr lang="en-US" sz="1200" b="1" dirty="0">
                        <a:solidFill>
                          <a:srgbClr val="FFFF00"/>
                        </a:solidFill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67273" marR="67273" marT="0" marB="0" anchor="ctr">
                    <a:solidFill>
                      <a:srgbClr val="33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FFFF00"/>
                          </a:solidFill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within 50 km</a:t>
                      </a:r>
                      <a:endParaRPr lang="en-US" sz="1200" b="1" dirty="0">
                        <a:solidFill>
                          <a:srgbClr val="FFFF00"/>
                        </a:solidFill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67273" marR="67273" marT="0" marB="0" anchor="ctr">
                    <a:solidFill>
                      <a:srgbClr val="3366CC"/>
                    </a:solidFill>
                  </a:tcPr>
                </a:tc>
              </a:tr>
              <a:tr h="2861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 smtClean="0"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Kachin</a:t>
                      </a:r>
                      <a:endParaRPr lang="en-US" sz="1200" b="1" dirty="0"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67273" marR="67273" marT="0" marB="0" anchor="b"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1,257,257</a:t>
                      </a:r>
                      <a:endParaRPr lang="en-US" sz="1200" b="0" dirty="0">
                        <a:effectLst/>
                        <a:latin typeface="Myanmar3" pitchFamily="18" charset="0"/>
                        <a:ea typeface="Myanmar3" pitchFamily="18" charset="0"/>
                        <a:cs typeface="Myanmar2.2" pitchFamily="34" charset="0"/>
                      </a:endParaRP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92%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96%</a:t>
                      </a:r>
                    </a:p>
                  </a:txBody>
                  <a:tcPr marL="67273" marR="67273" marT="0" marB="0" anchor="b"/>
                </a:tc>
              </a:tr>
              <a:tr h="2861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Chin</a:t>
                      </a:r>
                      <a:endParaRPr lang="en-US" sz="1200" b="1" dirty="0"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67273" marR="67273" marT="0" marB="0" anchor="b"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5,985,389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92%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96%</a:t>
                      </a:r>
                    </a:p>
                  </a:txBody>
                  <a:tcPr marL="67273" marR="67273" marT="0" marB="0" anchor="b"/>
                </a:tc>
              </a:tr>
              <a:tr h="2861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 smtClean="0"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Kayar</a:t>
                      </a:r>
                      <a:endParaRPr lang="en-US" sz="1200" b="1" dirty="0"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67273" marR="67273" marT="0" marB="0" anchor="b"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262,623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100%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100%</a:t>
                      </a:r>
                    </a:p>
                  </a:txBody>
                  <a:tcPr marL="67273" marR="67273" marT="0" marB="0" anchor="b"/>
                </a:tc>
              </a:tr>
              <a:tr h="2861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 smtClean="0"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Kayin</a:t>
                      </a:r>
                      <a:endParaRPr lang="en-US" sz="1200" b="1" dirty="0"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67273" marR="67273" marT="0" marB="0" anchor="b"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1,588,067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84%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94%</a:t>
                      </a:r>
                    </a:p>
                  </a:txBody>
                  <a:tcPr marL="67273" marR="67273" marT="0" marB="0" anchor="b"/>
                </a:tc>
              </a:tr>
              <a:tr h="2861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Mon</a:t>
                      </a:r>
                      <a:endParaRPr lang="en-US" sz="1200" b="1" dirty="0"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67273" marR="67273" marT="0" marB="0" anchor="b"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2,675,187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97%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100%</a:t>
                      </a:r>
                    </a:p>
                  </a:txBody>
                  <a:tcPr marL="67273" marR="67273" marT="0" marB="0" anchor="b"/>
                </a:tc>
              </a:tr>
              <a:tr h="2861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 smtClean="0"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Tanintharyi</a:t>
                      </a:r>
                      <a:endParaRPr lang="en-US" sz="1200" b="1" dirty="0"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67273" marR="67273" marT="0" marB="0" anchor="b"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1,220,319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95%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100%</a:t>
                      </a:r>
                    </a:p>
                  </a:txBody>
                  <a:tcPr marL="67273" marR="67273" marT="0" marB="0" anchor="b"/>
                </a:tc>
              </a:tr>
              <a:tr h="2861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Yangon</a:t>
                      </a:r>
                      <a:endParaRPr lang="en-US" sz="1200" b="1" dirty="0"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67273" marR="67273" marT="0" marB="0" anchor="b"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6,614,051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97%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100%</a:t>
                      </a:r>
                    </a:p>
                  </a:txBody>
                  <a:tcPr marL="67273" marR="67273" marT="0" marB="0" anchor="b"/>
                </a:tc>
              </a:tr>
              <a:tr h="2861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 smtClean="0"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Ayeyarwaddy</a:t>
                      </a:r>
                      <a:endParaRPr lang="en-US" sz="1200" b="1" dirty="0"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67273" marR="67273" marT="0" marB="0" anchor="b"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5,525,272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84%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98%</a:t>
                      </a:r>
                    </a:p>
                  </a:txBody>
                  <a:tcPr marL="67273" marR="67273" marT="0" marB="0" anchor="b"/>
                </a:tc>
              </a:tr>
              <a:tr h="2861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 smtClean="0"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Bago</a:t>
                      </a:r>
                      <a:endParaRPr lang="en-US" sz="1200" b="1" dirty="0"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67273" marR="67273" marT="0" marB="0" anchor="b"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5,962,202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96%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100%</a:t>
                      </a:r>
                    </a:p>
                  </a:txBody>
                  <a:tcPr marL="67273" marR="67273" marT="0" marB="0" anchor="b"/>
                </a:tc>
              </a:tr>
              <a:tr h="2861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 smtClean="0"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Rakhine</a:t>
                      </a:r>
                      <a:endParaRPr lang="en-US" sz="1200" b="1" dirty="0"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67273" marR="67273" marT="0" marB="0" anchor="b"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4,296,507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90%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99%</a:t>
                      </a:r>
                    </a:p>
                  </a:txBody>
                  <a:tcPr marL="67273" marR="67273" marT="0" marB="0" anchor="b"/>
                </a:tc>
              </a:tr>
              <a:tr h="2861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Chin</a:t>
                      </a:r>
                      <a:endParaRPr lang="en-US" sz="1200" b="1" dirty="0"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67273" marR="67273" marT="0" marB="0" anchor="b"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513,818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55%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89%</a:t>
                      </a:r>
                    </a:p>
                  </a:txBody>
                  <a:tcPr marL="67273" marR="67273" marT="0" marB="0" anchor="b"/>
                </a:tc>
              </a:tr>
              <a:tr h="2861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 smtClean="0"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Sagaing</a:t>
                      </a:r>
                      <a:endParaRPr lang="en-US" sz="1200" b="1" dirty="0"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67273" marR="67273" marT="0" marB="0" anchor="b"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5,827,408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87%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98%</a:t>
                      </a:r>
                    </a:p>
                  </a:txBody>
                  <a:tcPr marL="67273" marR="67273" marT="0" marB="0" anchor="b"/>
                </a:tc>
              </a:tr>
              <a:tr h="2861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 smtClean="0"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Magway</a:t>
                      </a:r>
                      <a:endParaRPr lang="en-US" sz="1200" b="1" dirty="0"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67273" marR="67273" marT="0" marB="0" anchor="b"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5,196,998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88%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100%</a:t>
                      </a:r>
                    </a:p>
                  </a:txBody>
                  <a:tcPr marL="67273" marR="67273" marT="0" marB="0" anchor="b"/>
                </a:tc>
              </a:tr>
              <a:tr h="2861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Mandalay</a:t>
                      </a:r>
                      <a:endParaRPr lang="en-US" sz="1200" b="1" dirty="0"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67273" marR="67273" marT="0" marB="0" anchor="b"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6,744,796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97%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100%</a:t>
                      </a:r>
                    </a:p>
                  </a:txBody>
                  <a:tcPr marL="67273" marR="67273" marT="0" marB="0" anchor="b"/>
                </a:tc>
              </a:tr>
              <a:tr h="2861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 smtClean="0"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NayPyiTaw</a:t>
                      </a:r>
                      <a:endParaRPr lang="en-US" sz="1200" b="1" dirty="0"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67273" marR="67273" marT="0" marB="0" anchor="b"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648,236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100%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100%</a:t>
                      </a:r>
                    </a:p>
                  </a:txBody>
                  <a:tcPr marL="67273" marR="67273" marT="0" marB="0" anchor="b"/>
                </a:tc>
              </a:tr>
              <a:tr h="321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Total</a:t>
                      </a:r>
                      <a:endParaRPr lang="en-US" sz="1200" b="1" dirty="0">
                        <a:effectLst/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marL="67273" marR="67273" marT="0" marB="0" anchor="b"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54,318,130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92%</a:t>
                      </a:r>
                    </a:p>
                  </a:txBody>
                  <a:tcPr marL="67273" marR="67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Myanmar3" pitchFamily="18" charset="0"/>
                          <a:ea typeface="Myanmar3" pitchFamily="18" charset="0"/>
                          <a:cs typeface="Myanmar2.2" pitchFamily="34" charset="0"/>
                        </a:rPr>
                        <a:t>99%</a:t>
                      </a:r>
                    </a:p>
                  </a:txBody>
                  <a:tcPr marL="67273" marR="67273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1658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65238"/>
            <a:ext cx="8821479" cy="513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26313"/>
            <a:ext cx="9144000" cy="430887"/>
          </a:xfrm>
          <a:prstGeom prst="rect">
            <a:avLst/>
          </a:prstGeom>
          <a:solidFill>
            <a:srgbClr val="0033CC"/>
          </a:solidFill>
        </p:spPr>
        <p:txBody>
          <a:bodyPr wrap="square" rtlCol="0" anchor="ctr" anchorCtr="1">
            <a:spAutoFit/>
          </a:bodyPr>
          <a:lstStyle/>
          <a:p>
            <a:pPr algn="ctr" eaLnBrk="0" hangingPunct="0"/>
            <a:r>
              <a:rPr lang="en-US" sz="2200" b="1" dirty="0" smtClean="0">
                <a:solidFill>
                  <a:schemeClr val="bg1"/>
                </a:solidFill>
                <a:latin typeface="Myanmar3" pitchFamily="18" charset="0"/>
                <a:cs typeface="Myanmar3" pitchFamily="18" charset="0"/>
              </a:rPr>
              <a:t>Yearly Expansion of Electricity form 2015-2016 to 2029-2030 Fiscal Year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92600" y="4724400"/>
            <a:ext cx="58381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47%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85900" y="5345668"/>
            <a:ext cx="58381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31%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24600" y="3200400"/>
            <a:ext cx="58381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76%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458200" y="1916668"/>
            <a:ext cx="700833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100%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777807" y="1916668"/>
            <a:ext cx="3708593" cy="12837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33CC"/>
                </a:solidFill>
                <a:latin typeface="Myanmar3" pitchFamily="18" charset="0"/>
                <a:cs typeface="Myanmar3" pitchFamily="18" charset="0"/>
              </a:rPr>
              <a:t>To fully electrified the whole country </a:t>
            </a:r>
          </a:p>
          <a:p>
            <a:pPr algn="ctr"/>
            <a:r>
              <a:rPr lang="en-US" sz="1600" b="1" dirty="0" smtClean="0">
                <a:solidFill>
                  <a:srgbClr val="0033CC"/>
                </a:solidFill>
                <a:latin typeface="Myanmar3" pitchFamily="18" charset="0"/>
                <a:cs typeface="Myanmar3" pitchFamily="18" charset="0"/>
              </a:rPr>
              <a:t>total 517,000  household should be yearly connected after 2020</a:t>
            </a:r>
            <a:endParaRPr lang="en-US" sz="1600" dirty="0"/>
          </a:p>
        </p:txBody>
      </p:sp>
      <p:cxnSp>
        <p:nvCxnSpPr>
          <p:cNvPr id="24" name="Straight Connector 23"/>
          <p:cNvCxnSpPr/>
          <p:nvPr/>
        </p:nvCxnSpPr>
        <p:spPr bwMode="auto">
          <a:xfrm flipV="1">
            <a:off x="3886200" y="4572002"/>
            <a:ext cx="0" cy="1142998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flipV="1">
            <a:off x="6096000" y="3200401"/>
            <a:ext cx="0" cy="2514599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8305800" y="1828800"/>
            <a:ext cx="0" cy="3886200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3"/>
          <p:cNvSpPr/>
          <p:nvPr/>
        </p:nvSpPr>
        <p:spPr>
          <a:xfrm>
            <a:off x="1219200" y="5943600"/>
            <a:ext cx="1066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Myanmar3" pitchFamily="18" charset="0"/>
                <a:cs typeface="Myanmar3" pitchFamily="18" charset="0"/>
              </a:rPr>
              <a:t>September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9E36-76BA-4DC6-B928-1CF97AC3260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87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26325" y="1834277"/>
            <a:ext cx="9067800" cy="310854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  <a:tabLst>
                <a:tab pos="2286000" algn="l"/>
                <a:tab pos="2743200" algn="l"/>
              </a:tabLst>
            </a:pPr>
            <a:r>
              <a:rPr lang="en-US" sz="2000" b="1" dirty="0" smtClean="0">
                <a:solidFill>
                  <a:srgbClr val="00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First Priority 	-	Populated Area which will very close to the Power system                                          </a:t>
            </a:r>
          </a:p>
          <a:p>
            <a:pPr marL="285750" indent="-285750" algn="just">
              <a:lnSpc>
                <a:spcPct val="150000"/>
              </a:lnSpc>
              <a:buNone/>
              <a:tabLst>
                <a:tab pos="2286000" algn="l"/>
                <a:tab pos="2743200" algn="l"/>
              </a:tabLst>
            </a:pPr>
            <a:r>
              <a:rPr lang="en-US" sz="2000" b="1" dirty="0" smtClean="0">
                <a:solidFill>
                  <a:srgbClr val="00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                                           Grid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  <a:tabLst>
                <a:tab pos="2286000" algn="l"/>
                <a:tab pos="2743200" algn="l"/>
              </a:tabLst>
            </a:pPr>
            <a:r>
              <a:rPr lang="en-US" sz="2000" b="1" dirty="0" smtClean="0">
                <a:solidFill>
                  <a:srgbClr val="00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Second Priority 	-	Moderate Populated Area which can be connected</a:t>
            </a:r>
          </a:p>
          <a:p>
            <a:pPr marL="285750" indent="-285750" algn="just">
              <a:lnSpc>
                <a:spcPct val="150000"/>
              </a:lnSpc>
              <a:buNone/>
              <a:tabLst>
                <a:tab pos="2286000" algn="l"/>
                <a:tab pos="2743200" algn="l"/>
              </a:tabLst>
            </a:pPr>
            <a:r>
              <a:rPr lang="en-US" sz="2000" b="1" dirty="0" smtClean="0">
                <a:solidFill>
                  <a:srgbClr val="00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			from the  Power System Grid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  <a:tabLst>
                <a:tab pos="2286000" algn="l"/>
                <a:tab pos="2743200" algn="l"/>
              </a:tabLst>
            </a:pPr>
            <a:r>
              <a:rPr lang="en-US" sz="2000" b="1" dirty="0" smtClean="0">
                <a:solidFill>
                  <a:srgbClr val="00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Last Priority 	-	Remote Area which will be very difficult for 				transportation</a:t>
            </a:r>
            <a:endParaRPr lang="id-ID" sz="2000" b="1" dirty="0">
              <a:solidFill>
                <a:srgbClr val="000000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76200"/>
            <a:ext cx="9144000" cy="430887"/>
          </a:xfrm>
          <a:prstGeom prst="rect">
            <a:avLst/>
          </a:prstGeom>
          <a:solidFill>
            <a:srgbClr val="0033CC"/>
          </a:solidFill>
        </p:spPr>
        <p:txBody>
          <a:bodyPr vert="horz" wrap="square" lIns="91440" tIns="45720" rIns="91440" bIns="45720" rtlCol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defRPr/>
            </a:pPr>
            <a:r>
              <a:rPr lang="en-US" sz="2200" b="1" dirty="0" smtClean="0">
                <a:solidFill>
                  <a:srgbClr val="FFFFFF"/>
                </a:solidFill>
                <a:latin typeface="Myanmar3" pitchFamily="18" charset="0"/>
                <a:cs typeface="Myanmar3" pitchFamily="18" charset="0"/>
              </a:rPr>
              <a:t>Priority Stage for Electrification from the Power system Grid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9E36-76BA-4DC6-B928-1CF97AC3260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80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26325" y="1834277"/>
            <a:ext cx="9067800" cy="310854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  <a:tabLst>
                <a:tab pos="2286000" algn="l"/>
                <a:tab pos="2743200" algn="l"/>
              </a:tabLst>
            </a:pPr>
            <a:r>
              <a:rPr lang="en-US" sz="2000" b="1" dirty="0" smtClean="0">
                <a:solidFill>
                  <a:srgbClr val="00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First Priority 	-	Populated Area which will very close to the Power system                                          </a:t>
            </a:r>
          </a:p>
          <a:p>
            <a:pPr marL="285750" indent="-285750" algn="just">
              <a:lnSpc>
                <a:spcPct val="150000"/>
              </a:lnSpc>
              <a:buNone/>
              <a:tabLst>
                <a:tab pos="2286000" algn="l"/>
                <a:tab pos="2743200" algn="l"/>
              </a:tabLst>
            </a:pPr>
            <a:r>
              <a:rPr lang="en-US" sz="2000" b="1" dirty="0" smtClean="0">
                <a:solidFill>
                  <a:srgbClr val="00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                                            Grid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  <a:tabLst>
                <a:tab pos="2286000" algn="l"/>
                <a:tab pos="2743200" algn="l"/>
              </a:tabLst>
            </a:pPr>
            <a:r>
              <a:rPr lang="en-US" sz="2000" b="1" dirty="0" smtClean="0">
                <a:solidFill>
                  <a:srgbClr val="00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Second Priority 	-	Moderate Populated Area which can be connected</a:t>
            </a:r>
          </a:p>
          <a:p>
            <a:pPr marL="285750" indent="-285750" algn="just">
              <a:lnSpc>
                <a:spcPct val="150000"/>
              </a:lnSpc>
              <a:buNone/>
              <a:tabLst>
                <a:tab pos="2286000" algn="l"/>
                <a:tab pos="2743200" algn="l"/>
              </a:tabLst>
            </a:pPr>
            <a:r>
              <a:rPr lang="en-US" sz="2000" b="1" dirty="0" smtClean="0">
                <a:solidFill>
                  <a:srgbClr val="00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			from the  Power System Grid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  <a:tabLst>
                <a:tab pos="2286000" algn="l"/>
                <a:tab pos="2743200" algn="l"/>
              </a:tabLst>
            </a:pPr>
            <a:r>
              <a:rPr lang="en-US" sz="2000" b="1" dirty="0" smtClean="0">
                <a:solidFill>
                  <a:srgbClr val="000000"/>
                </a:solidFill>
                <a:latin typeface="Myanmar3" pitchFamily="18" charset="0"/>
                <a:ea typeface="Myanmar3" pitchFamily="18" charset="0"/>
                <a:cs typeface="Myanmar3" pitchFamily="18" charset="0"/>
              </a:rPr>
              <a:t>Last Priority 	-	Remote Area which will be very difficult for 				transportation</a:t>
            </a:r>
            <a:endParaRPr lang="id-ID" sz="2000" b="1" dirty="0">
              <a:solidFill>
                <a:srgbClr val="000000"/>
              </a:solidFill>
              <a:latin typeface="Myanmar3" pitchFamily="18" charset="0"/>
              <a:ea typeface="Myanmar3" pitchFamily="18" charset="0"/>
              <a:cs typeface="Myanmar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76200"/>
            <a:ext cx="9144000" cy="430887"/>
          </a:xfrm>
          <a:prstGeom prst="rect">
            <a:avLst/>
          </a:prstGeom>
          <a:solidFill>
            <a:srgbClr val="0033CC"/>
          </a:solidFill>
        </p:spPr>
        <p:txBody>
          <a:bodyPr vert="horz" wrap="square" lIns="91440" tIns="45720" rIns="91440" bIns="45720" rtlCol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defRPr/>
            </a:pPr>
            <a:r>
              <a:rPr lang="en-US" sz="2200" b="1" dirty="0" smtClean="0">
                <a:solidFill>
                  <a:srgbClr val="FFFFFF"/>
                </a:solidFill>
                <a:latin typeface="Myanmar3" pitchFamily="18" charset="0"/>
                <a:cs typeface="Myanmar3" pitchFamily="18" charset="0"/>
              </a:rPr>
              <a:t>Priority Stage for Electrification from the Power system Grid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9E36-76BA-4DC6-B928-1CF97AC3260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80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 txBox="1">
            <a:spLocks noChangeArrowheads="1"/>
          </p:cNvSpPr>
          <p:nvPr/>
        </p:nvSpPr>
        <p:spPr bwMode="auto">
          <a:xfrm>
            <a:off x="0" y="0"/>
            <a:ext cx="9144000" cy="400110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smtClean="0">
                <a:solidFill>
                  <a:schemeClr val="bg1"/>
                </a:solidFill>
                <a:latin typeface="Myanmar3" pitchFamily="18" charset="0"/>
                <a:ea typeface="Calibri" pitchFamily="34" charset="0"/>
                <a:cs typeface="Times New Roman" pitchFamily="18" charset="0"/>
              </a:rPr>
              <a:t>Proposal for Usage of  World Bank Loan USD 310 million</a:t>
            </a:r>
            <a:endParaRPr lang="en-US" sz="2000" b="1" dirty="0" smtClean="0">
              <a:solidFill>
                <a:schemeClr val="bg1"/>
              </a:solidFill>
              <a:latin typeface="Myanmar3" pitchFamily="18" charset="0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01991"/>
              </p:ext>
            </p:extLst>
          </p:nvPr>
        </p:nvGraphicFramePr>
        <p:xfrm>
          <a:off x="152398" y="685800"/>
          <a:ext cx="8763002" cy="527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7940"/>
                <a:gridCol w="5855262"/>
                <a:gridCol w="2209800"/>
              </a:tblGrid>
              <a:tr h="9296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Sr</a:t>
                      </a:r>
                      <a:endParaRPr lang="en-US" sz="1800" b="0" kern="1200" dirty="0">
                        <a:ln w="3175">
                          <a:solidFill>
                            <a:schemeClr val="tx1"/>
                          </a:solidFill>
                        </a:ln>
                        <a:solidFill>
                          <a:srgbClr val="3366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Description</a:t>
                      </a:r>
                      <a:endParaRPr lang="en-US" sz="1800" b="0" kern="1200" dirty="0">
                        <a:ln w="3175">
                          <a:solidFill>
                            <a:schemeClr val="tx1"/>
                          </a:solidFill>
                        </a:ln>
                        <a:solidFill>
                          <a:srgbClr val="3366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Total Cost </a:t>
                      </a:r>
                      <a:endParaRPr lang="en-US" sz="1800" b="0" kern="1200" dirty="0" smtClean="0">
                        <a:ln w="3175">
                          <a:solidFill>
                            <a:schemeClr val="tx1"/>
                          </a:solidFill>
                        </a:ln>
                        <a:solidFill>
                          <a:srgbClr val="3366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  <a:p>
                      <a:pPr algn="ctr"/>
                      <a:r>
                        <a:rPr lang="en-US" sz="1800" b="0" kern="120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(million USD</a:t>
                      </a:r>
                      <a:r>
                        <a:rPr lang="en-US" sz="1800" b="0" kern="120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)</a:t>
                      </a:r>
                      <a:endParaRPr lang="en-US" sz="1800" b="0" kern="1200" dirty="0">
                        <a:ln w="3175">
                          <a:solidFill>
                            <a:schemeClr val="tx1"/>
                          </a:solidFill>
                        </a:ln>
                        <a:solidFill>
                          <a:srgbClr val="3366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701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</a:t>
                      </a:r>
                      <a:endParaRPr lang="en-US" sz="1800" b="0" kern="1200" dirty="0">
                        <a:ln w="3175">
                          <a:solidFill>
                            <a:schemeClr val="tx1"/>
                          </a:solidFill>
                        </a:ln>
                        <a:solidFill>
                          <a:srgbClr val="3366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Material Cost for 11 kV Line and Distribution Transformer </a:t>
                      </a:r>
                      <a:endParaRPr lang="en-US" sz="1800" b="0" kern="1200" dirty="0" smtClean="0">
                        <a:ln w="3175">
                          <a:solidFill>
                            <a:schemeClr val="tx1"/>
                          </a:solidFill>
                        </a:ln>
                        <a:solidFill>
                          <a:srgbClr val="3366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  <a:p>
                      <a:r>
                        <a:rPr lang="en-US" sz="1800" b="0" kern="120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(First Phase-Priority) </a:t>
                      </a:r>
                      <a:endParaRPr lang="en-US" sz="1800" b="0" kern="1200" dirty="0" smtClean="0">
                        <a:ln w="3175">
                          <a:solidFill>
                            <a:schemeClr val="tx1"/>
                          </a:solidFill>
                        </a:ln>
                        <a:solidFill>
                          <a:srgbClr val="3366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kern="120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164.2</a:t>
                      </a:r>
                      <a:endParaRPr lang="en-US" sz="1800" b="0" kern="1200" dirty="0">
                        <a:ln w="3175">
                          <a:solidFill>
                            <a:schemeClr val="tx1"/>
                          </a:solidFill>
                        </a:ln>
                        <a:solidFill>
                          <a:srgbClr val="3366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2</a:t>
                      </a:r>
                      <a:endParaRPr lang="en-US" sz="1800" b="0" kern="1200" dirty="0">
                        <a:ln w="3175">
                          <a:solidFill>
                            <a:schemeClr val="tx1"/>
                          </a:solidFill>
                        </a:ln>
                        <a:solidFill>
                          <a:srgbClr val="3366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66 and 33 kV substation Upgrading (Second Phase</a:t>
                      </a:r>
                      <a:r>
                        <a:rPr lang="en-US" sz="1800" b="0" kern="120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kern="120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53.5</a:t>
                      </a:r>
                      <a:endParaRPr lang="en-US" sz="1800" b="0" kern="1200" dirty="0">
                        <a:ln w="3175">
                          <a:solidFill>
                            <a:schemeClr val="tx1"/>
                          </a:solidFill>
                        </a:ln>
                        <a:solidFill>
                          <a:srgbClr val="3366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3</a:t>
                      </a:r>
                      <a:endParaRPr lang="en-US" sz="1800" b="0" kern="1200" dirty="0">
                        <a:ln w="3175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kern="120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Third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kern="120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60.6</a:t>
                      </a:r>
                      <a:endParaRPr lang="en-US" sz="1800" b="0" kern="1200" dirty="0">
                        <a:ln w="3175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/>
                </a:tc>
              </a:tr>
              <a:tr h="5715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kern="120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Contingency</a:t>
                      </a:r>
                      <a:r>
                        <a:rPr lang="en-US" sz="1800" b="0" kern="1200" baseline="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for above</a:t>
                      </a:r>
                      <a:endParaRPr lang="en-US" sz="1800" b="0" kern="1200" dirty="0" smtClean="0">
                        <a:ln w="3175">
                          <a:solidFill>
                            <a:schemeClr val="tx1"/>
                          </a:solidFill>
                        </a:ln>
                        <a:solidFill>
                          <a:srgbClr val="3366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kern="120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21.7</a:t>
                      </a:r>
                      <a:endParaRPr lang="en-US" sz="1800" b="0" kern="1200" dirty="0">
                        <a:ln w="3175">
                          <a:solidFill>
                            <a:schemeClr val="tx1"/>
                          </a:solidFill>
                        </a:ln>
                        <a:solidFill>
                          <a:srgbClr val="3366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/>
                </a:tc>
              </a:tr>
              <a:tr h="5715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5</a:t>
                      </a:r>
                      <a:endParaRPr lang="en-US" sz="1800" b="0" kern="1200" dirty="0">
                        <a:ln w="3175">
                          <a:solidFill>
                            <a:schemeClr val="tx1"/>
                          </a:solidFill>
                        </a:ln>
                        <a:solidFill>
                          <a:srgbClr val="3366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kern="120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TA and Project Management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kern="120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10</a:t>
                      </a:r>
                      <a:endParaRPr lang="en-US" sz="1800" b="0" kern="1200" dirty="0">
                        <a:ln w="3175">
                          <a:solidFill>
                            <a:schemeClr val="tx1"/>
                          </a:solidFill>
                        </a:ln>
                        <a:solidFill>
                          <a:srgbClr val="3366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kern="1200" dirty="0">
                        <a:ln w="3175">
                          <a:solidFill>
                            <a:schemeClr val="tx1"/>
                          </a:solidFill>
                        </a:ln>
                        <a:solidFill>
                          <a:srgbClr val="3366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 </a:t>
                      </a:r>
                      <a:r>
                        <a:rPr lang="en-US" sz="1800" b="1" kern="120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Total for above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kern="120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310</a:t>
                      </a:r>
                      <a:endParaRPr lang="en-US" sz="1800" b="0" kern="1200" dirty="0">
                        <a:ln w="3175">
                          <a:solidFill>
                            <a:schemeClr val="tx1"/>
                          </a:solidFill>
                        </a:ln>
                        <a:solidFill>
                          <a:srgbClr val="3366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kern="1200" dirty="0">
                        <a:ln w="3175">
                          <a:solidFill>
                            <a:schemeClr val="tx1"/>
                          </a:solidFill>
                        </a:ln>
                        <a:solidFill>
                          <a:srgbClr val="3366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Loan amount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kern="1200" dirty="0" smtClean="0">
                          <a:ln w="3175">
                            <a:solidFill>
                              <a:schemeClr val="tx1"/>
                            </a:solidFill>
                          </a:ln>
                          <a:solidFill>
                            <a:srgbClr val="336600"/>
                          </a:solidFill>
                          <a:latin typeface="Myanmar3" pitchFamily="18" charset="0"/>
                          <a:ea typeface="Myanmar3" pitchFamily="18" charset="0"/>
                          <a:cs typeface="Myanmar3" pitchFamily="18" charset="0"/>
                        </a:rPr>
                        <a:t>310</a:t>
                      </a:r>
                      <a:endParaRPr lang="en-US" sz="1800" b="0" kern="1200" dirty="0">
                        <a:ln w="3175">
                          <a:solidFill>
                            <a:schemeClr val="tx1"/>
                          </a:solidFill>
                        </a:ln>
                        <a:solidFill>
                          <a:srgbClr val="336600"/>
                        </a:solidFill>
                        <a:latin typeface="Myanmar3" pitchFamily="18" charset="0"/>
                        <a:ea typeface="Myanmar3" pitchFamily="18" charset="0"/>
                        <a:cs typeface="Myanmar3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9E36-76BA-4DC6-B928-1CF97AC3260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96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3694</TotalTime>
  <Words>1237</Words>
  <Application>Microsoft Office PowerPoint</Application>
  <PresentationFormat>On-screen Show (4:3)</PresentationFormat>
  <Paragraphs>427</Paragraphs>
  <Slides>16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9" baseType="lpstr">
      <vt:lpstr>Adobe Song Std L</vt:lpstr>
      <vt:lpstr>Myanmar2.2</vt:lpstr>
      <vt:lpstr>Arial</vt:lpstr>
      <vt:lpstr>Bell MT</vt:lpstr>
      <vt:lpstr>Calibri</vt:lpstr>
      <vt:lpstr>Franklin Gothic Book</vt:lpstr>
      <vt:lpstr>Myanmar2</vt:lpstr>
      <vt:lpstr>Myanmar3</vt:lpstr>
      <vt:lpstr>Times New Roman</vt:lpstr>
      <vt:lpstr>Wingdings</vt:lpstr>
      <vt:lpstr>Wingdings 2</vt:lpstr>
      <vt:lpstr>Office Theme</vt:lpstr>
      <vt:lpstr>Technic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 mi khaing</dc:creator>
  <cp:lastModifiedBy>Chaw Su Devi</cp:lastModifiedBy>
  <cp:revision>448</cp:revision>
  <cp:lastPrinted>2015-09-18T07:30:07Z</cp:lastPrinted>
  <dcterms:created xsi:type="dcterms:W3CDTF">2015-09-16T04:33:13Z</dcterms:created>
  <dcterms:modified xsi:type="dcterms:W3CDTF">2015-12-08T08:32:31Z</dcterms:modified>
</cp:coreProperties>
</file>